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0" r:id="rId2"/>
  </p:sldMasterIdLst>
  <p:notesMasterIdLst>
    <p:notesMasterId r:id="rId120"/>
  </p:notesMasterIdLst>
  <p:handoutMasterIdLst>
    <p:handoutMasterId r:id="rId121"/>
  </p:handoutMasterIdLst>
  <p:sldIdLst>
    <p:sldId id="861" r:id="rId3"/>
    <p:sldId id="2242" r:id="rId4"/>
    <p:sldId id="2167" r:id="rId5"/>
    <p:sldId id="2049" r:id="rId6"/>
    <p:sldId id="2050" r:id="rId7"/>
    <p:sldId id="2051" r:id="rId8"/>
    <p:sldId id="2052" r:id="rId9"/>
    <p:sldId id="2053" r:id="rId10"/>
    <p:sldId id="2149" r:id="rId11"/>
    <p:sldId id="2151" r:id="rId12"/>
    <p:sldId id="2152" r:id="rId13"/>
    <p:sldId id="2168" r:id="rId14"/>
    <p:sldId id="2174" r:id="rId15"/>
    <p:sldId id="2064" r:id="rId16"/>
    <p:sldId id="2065" r:id="rId17"/>
    <p:sldId id="2216" r:id="rId18"/>
    <p:sldId id="2217" r:id="rId19"/>
    <p:sldId id="2218" r:id="rId20"/>
    <p:sldId id="2219" r:id="rId21"/>
    <p:sldId id="2220" r:id="rId22"/>
    <p:sldId id="2221" r:id="rId23"/>
    <p:sldId id="2224" r:id="rId24"/>
    <p:sldId id="2225" r:id="rId25"/>
    <p:sldId id="2226" r:id="rId26"/>
    <p:sldId id="2068" r:id="rId27"/>
    <p:sldId id="2179" r:id="rId28"/>
    <p:sldId id="2180" r:id="rId29"/>
    <p:sldId id="2181" r:id="rId30"/>
    <p:sldId id="2142" r:id="rId31"/>
    <p:sldId id="2144" r:id="rId32"/>
    <p:sldId id="2145" r:id="rId33"/>
    <p:sldId id="2146" r:id="rId34"/>
    <p:sldId id="2147" r:id="rId35"/>
    <p:sldId id="2148" r:id="rId36"/>
    <p:sldId id="2088" r:id="rId37"/>
    <p:sldId id="2089" r:id="rId38"/>
    <p:sldId id="2090" r:id="rId39"/>
    <p:sldId id="2094" r:id="rId40"/>
    <p:sldId id="2095" r:id="rId41"/>
    <p:sldId id="2264" r:id="rId42"/>
    <p:sldId id="2265" r:id="rId43"/>
    <p:sldId id="2267" r:id="rId44"/>
    <p:sldId id="2096" r:id="rId45"/>
    <p:sldId id="2097" r:id="rId46"/>
    <p:sldId id="2256" r:id="rId47"/>
    <p:sldId id="2257" r:id="rId48"/>
    <p:sldId id="2258" r:id="rId49"/>
    <p:sldId id="2259" r:id="rId50"/>
    <p:sldId id="2260" r:id="rId51"/>
    <p:sldId id="2261" r:id="rId52"/>
    <p:sldId id="2262" r:id="rId53"/>
    <p:sldId id="2263" r:id="rId54"/>
    <p:sldId id="2271" r:id="rId55"/>
    <p:sldId id="2214" r:id="rId56"/>
    <p:sldId id="2268" r:id="rId57"/>
    <p:sldId id="2269" r:id="rId58"/>
    <p:sldId id="2270" r:id="rId59"/>
    <p:sldId id="2213" r:id="rId60"/>
    <p:sldId id="2183" r:id="rId61"/>
    <p:sldId id="2184" r:id="rId62"/>
    <p:sldId id="2185" r:id="rId63"/>
    <p:sldId id="2186" r:id="rId64"/>
    <p:sldId id="2187" r:id="rId65"/>
    <p:sldId id="2188" r:id="rId66"/>
    <p:sldId id="2189" r:id="rId67"/>
    <p:sldId id="2190" r:id="rId68"/>
    <p:sldId id="2191" r:id="rId69"/>
    <p:sldId id="2192" r:id="rId70"/>
    <p:sldId id="2193" r:id="rId71"/>
    <p:sldId id="2194" r:id="rId72"/>
    <p:sldId id="2195" r:id="rId73"/>
    <p:sldId id="2196" r:id="rId74"/>
    <p:sldId id="2197" r:id="rId75"/>
    <p:sldId id="2198" r:id="rId76"/>
    <p:sldId id="2215" r:id="rId77"/>
    <p:sldId id="2199" r:id="rId78"/>
    <p:sldId id="2200" r:id="rId79"/>
    <p:sldId id="2201" r:id="rId80"/>
    <p:sldId id="2202" r:id="rId81"/>
    <p:sldId id="2203" r:id="rId82"/>
    <p:sldId id="2204" r:id="rId83"/>
    <p:sldId id="2205" r:id="rId84"/>
    <p:sldId id="2239" r:id="rId85"/>
    <p:sldId id="2241" r:id="rId86"/>
    <p:sldId id="2206" r:id="rId87"/>
    <p:sldId id="2207" r:id="rId88"/>
    <p:sldId id="2208" r:id="rId89"/>
    <p:sldId id="2209" r:id="rId90"/>
    <p:sldId id="2210" r:id="rId91"/>
    <p:sldId id="2211" r:id="rId92"/>
    <p:sldId id="2212" r:id="rId93"/>
    <p:sldId id="2106" r:id="rId94"/>
    <p:sldId id="2227" r:id="rId95"/>
    <p:sldId id="2107" r:id="rId96"/>
    <p:sldId id="2108" r:id="rId97"/>
    <p:sldId id="2243" r:id="rId98"/>
    <p:sldId id="2112" r:id="rId99"/>
    <p:sldId id="2113" r:id="rId100"/>
    <p:sldId id="2114" r:id="rId101"/>
    <p:sldId id="2115" r:id="rId102"/>
    <p:sldId id="2116" r:id="rId103"/>
    <p:sldId id="2117" r:id="rId104"/>
    <p:sldId id="2120" r:id="rId105"/>
    <p:sldId id="2121" r:id="rId106"/>
    <p:sldId id="2244" r:id="rId107"/>
    <p:sldId id="2252" r:id="rId108"/>
    <p:sldId id="2253" r:id="rId109"/>
    <p:sldId id="2254" r:id="rId110"/>
    <p:sldId id="2255" r:id="rId111"/>
    <p:sldId id="2240" r:id="rId112"/>
    <p:sldId id="2230" r:id="rId113"/>
    <p:sldId id="2231" r:id="rId114"/>
    <p:sldId id="2232" r:id="rId115"/>
    <p:sldId id="2234" r:id="rId116"/>
    <p:sldId id="2235" r:id="rId117"/>
    <p:sldId id="2125" r:id="rId118"/>
    <p:sldId id="2238" r:id="rId119"/>
  </p:sldIdLst>
  <p:sldSz cx="9144000" cy="6858000" type="screen4x3"/>
  <p:notesSz cx="9723438" cy="6858000"/>
  <p:defaultTextStyle>
    <a:defPPr>
      <a:defRPr lang="en-US"/>
    </a:defPPr>
    <a:lvl1pPr algn="ctr" rtl="0" fontAlgn="base">
      <a:spcBef>
        <a:spcPct val="0"/>
      </a:spcBef>
      <a:spcAft>
        <a:spcPct val="0"/>
      </a:spcAft>
      <a:defRPr sz="2000" kern="1200">
        <a:solidFill>
          <a:schemeClr val="tx1"/>
        </a:solidFill>
        <a:latin typeface="Arial" panose="020B0604020202020204" pitchFamily="34" charset="0"/>
        <a:ea typeface="黑体" panose="02010609060101010101" pitchFamily="49" charset="-122"/>
        <a:cs typeface="+mn-cs"/>
      </a:defRPr>
    </a:lvl1pPr>
    <a:lvl2pPr marL="457200" algn="ctr" rtl="0" fontAlgn="base">
      <a:spcBef>
        <a:spcPct val="0"/>
      </a:spcBef>
      <a:spcAft>
        <a:spcPct val="0"/>
      </a:spcAft>
      <a:defRPr sz="2000" kern="1200">
        <a:solidFill>
          <a:schemeClr val="tx1"/>
        </a:solidFill>
        <a:latin typeface="Arial" panose="020B0604020202020204" pitchFamily="34" charset="0"/>
        <a:ea typeface="黑体" panose="02010609060101010101" pitchFamily="49" charset="-122"/>
        <a:cs typeface="+mn-cs"/>
      </a:defRPr>
    </a:lvl2pPr>
    <a:lvl3pPr marL="914400" algn="ctr" rtl="0" fontAlgn="base">
      <a:spcBef>
        <a:spcPct val="0"/>
      </a:spcBef>
      <a:spcAft>
        <a:spcPct val="0"/>
      </a:spcAft>
      <a:defRPr sz="2000" kern="1200">
        <a:solidFill>
          <a:schemeClr val="tx1"/>
        </a:solidFill>
        <a:latin typeface="Arial" panose="020B0604020202020204" pitchFamily="34" charset="0"/>
        <a:ea typeface="黑体" panose="02010609060101010101" pitchFamily="49" charset="-122"/>
        <a:cs typeface="+mn-cs"/>
      </a:defRPr>
    </a:lvl3pPr>
    <a:lvl4pPr marL="1371600" algn="ctr" rtl="0" fontAlgn="base">
      <a:spcBef>
        <a:spcPct val="0"/>
      </a:spcBef>
      <a:spcAft>
        <a:spcPct val="0"/>
      </a:spcAft>
      <a:defRPr sz="2000" kern="1200">
        <a:solidFill>
          <a:schemeClr val="tx1"/>
        </a:solidFill>
        <a:latin typeface="Arial" panose="020B0604020202020204" pitchFamily="34" charset="0"/>
        <a:ea typeface="黑体" panose="02010609060101010101" pitchFamily="49" charset="-122"/>
        <a:cs typeface="+mn-cs"/>
      </a:defRPr>
    </a:lvl4pPr>
    <a:lvl5pPr marL="1828800" algn="ctr" rtl="0" fontAlgn="base">
      <a:spcBef>
        <a:spcPct val="0"/>
      </a:spcBef>
      <a:spcAft>
        <a:spcPct val="0"/>
      </a:spcAft>
      <a:defRPr sz="2000"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sz="2000"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sz="2000"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sz="2000"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sz="2000" kern="1200">
        <a:solidFill>
          <a:schemeClr val="tx1"/>
        </a:solidFill>
        <a:latin typeface="Arial" panose="020B0604020202020204" pitchFamily="34" charset="0"/>
        <a:ea typeface="黑体" panose="02010609060101010101" pitchFamily="49"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CC3300"/>
    <a:srgbClr val="6600FF"/>
    <a:srgbClr val="9900CC"/>
    <a:srgbClr val="FF66CC"/>
    <a:srgbClr val="FF3300"/>
    <a:srgbClr val="70AB59"/>
    <a:srgbClr val="7F8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33" autoAdjust="0"/>
    <p:restoredTop sz="77086" autoAdjust="0"/>
  </p:normalViewPr>
  <p:slideViewPr>
    <p:cSldViewPr snapToGrid="0">
      <p:cViewPr varScale="1">
        <p:scale>
          <a:sx n="114" d="100"/>
          <a:sy n="114" d="100"/>
        </p:scale>
        <p:origin x="-1764" y="-108"/>
      </p:cViewPr>
      <p:guideLst>
        <p:guide orient="horz" pos="2160"/>
        <p:guide pos="2880"/>
      </p:guideLst>
    </p:cSldViewPr>
  </p:slideViewPr>
  <p:outlineViewPr>
    <p:cViewPr>
      <p:scale>
        <a:sx n="33" d="100"/>
        <a:sy n="33" d="100"/>
      </p:scale>
      <p:origin x="0" y="99954"/>
    </p:cViewPr>
  </p:outlineViewPr>
  <p:notesTextViewPr>
    <p:cViewPr>
      <p:scale>
        <a:sx n="100" d="100"/>
        <a:sy n="100" d="100"/>
      </p:scale>
      <p:origin x="0" y="0"/>
    </p:cViewPr>
  </p:notesTextViewPr>
  <p:sorterViewPr>
    <p:cViewPr>
      <p:scale>
        <a:sx n="66" d="100"/>
        <a:sy n="66" d="100"/>
      </p:scale>
      <p:origin x="0" y="56376"/>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4214813" cy="342900"/>
          </a:xfrm>
          <a:prstGeom prst="rect">
            <a:avLst/>
          </a:prstGeom>
          <a:noFill/>
          <a:ln w="9525">
            <a:noFill/>
            <a:miter lim="800000"/>
          </a:ln>
          <a:effectLst/>
        </p:spPr>
        <p:txBody>
          <a:bodyPr vert="horz" wrap="square" lIns="91440" tIns="45720" rIns="91440" bIns="45720" numCol="1" anchor="t" anchorCtr="0" compatLnSpc="1"/>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27651" name="Rectangle 3"/>
          <p:cNvSpPr>
            <a:spLocks noGrp="1" noChangeArrowheads="1"/>
          </p:cNvSpPr>
          <p:nvPr>
            <p:ph type="dt" sz="quarter" idx="1"/>
          </p:nvPr>
        </p:nvSpPr>
        <p:spPr bwMode="auto">
          <a:xfrm>
            <a:off x="5507038" y="0"/>
            <a:ext cx="4214812" cy="3429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a:p>
        </p:txBody>
      </p:sp>
      <p:sp>
        <p:nvSpPr>
          <p:cNvPr id="27652" name="Rectangle 4"/>
          <p:cNvSpPr>
            <a:spLocks noGrp="1" noChangeArrowheads="1"/>
          </p:cNvSpPr>
          <p:nvPr>
            <p:ph type="ftr" sz="quarter" idx="2"/>
          </p:nvPr>
        </p:nvSpPr>
        <p:spPr bwMode="auto">
          <a:xfrm>
            <a:off x="0" y="6513513"/>
            <a:ext cx="4214813" cy="342900"/>
          </a:xfrm>
          <a:prstGeom prst="rect">
            <a:avLst/>
          </a:prstGeom>
          <a:noFill/>
          <a:ln w="9525">
            <a:noFill/>
            <a:miter lim="800000"/>
          </a:ln>
          <a:effectLst/>
        </p:spPr>
        <p:txBody>
          <a:bodyPr vert="horz" wrap="square" lIns="91440" tIns="45720" rIns="91440" bIns="45720" numCol="1" anchor="b"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a:p>
        </p:txBody>
      </p:sp>
      <p:sp>
        <p:nvSpPr>
          <p:cNvPr id="27653" name="Rectangle 5"/>
          <p:cNvSpPr>
            <a:spLocks noGrp="1" noChangeArrowheads="1"/>
          </p:cNvSpPr>
          <p:nvPr>
            <p:ph type="sldNum" sz="quarter" idx="3"/>
          </p:nvPr>
        </p:nvSpPr>
        <p:spPr bwMode="auto">
          <a:xfrm>
            <a:off x="5507038" y="6513513"/>
            <a:ext cx="4214812" cy="3429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246BE534-4988-416F-991A-F0DA47EF9A22}" type="slidenum">
              <a:rPr lang="zh-CN" altLang="en-US"/>
              <a:t>‹#›</a:t>
            </a:fld>
            <a:endParaRPr lang="en-US" altLang="zh-CN"/>
          </a:p>
        </p:txBody>
      </p:sp>
    </p:spTree>
    <p:extLst>
      <p:ext uri="{BB962C8B-B14F-4D97-AF65-F5344CB8AC3E}">
        <p14:creationId xmlns:p14="http://schemas.microsoft.com/office/powerpoint/2010/main" val="4258558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794" name="Rectangle 2"/>
          <p:cNvSpPr>
            <a:spLocks noGrp="1" noChangeArrowheads="1"/>
          </p:cNvSpPr>
          <p:nvPr>
            <p:ph type="hdr" sz="quarter"/>
          </p:nvPr>
        </p:nvSpPr>
        <p:spPr bwMode="auto">
          <a:xfrm>
            <a:off x="0" y="0"/>
            <a:ext cx="4214813" cy="342900"/>
          </a:xfrm>
          <a:prstGeom prst="rect">
            <a:avLst/>
          </a:prstGeom>
          <a:noFill/>
          <a:ln w="9525">
            <a:noFill/>
            <a:miter lim="800000"/>
          </a:ln>
          <a:effectLst/>
        </p:spPr>
        <p:txBody>
          <a:bodyPr vert="horz" wrap="square" lIns="91440" tIns="45720" rIns="91440" bIns="45720" numCol="1" anchor="t" anchorCtr="0" compatLnSpc="1"/>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161795" name="Rectangle 3"/>
          <p:cNvSpPr>
            <a:spLocks noGrp="1" noChangeArrowheads="1"/>
          </p:cNvSpPr>
          <p:nvPr>
            <p:ph type="dt" idx="1"/>
          </p:nvPr>
        </p:nvSpPr>
        <p:spPr bwMode="auto">
          <a:xfrm>
            <a:off x="5507038" y="0"/>
            <a:ext cx="4214812" cy="342900"/>
          </a:xfrm>
          <a:prstGeom prst="rect">
            <a:avLst/>
          </a:prstGeom>
          <a:noFill/>
          <a:ln w="9525">
            <a:noFill/>
            <a:miter lim="800000"/>
          </a:ln>
          <a:effectLst/>
        </p:spPr>
        <p:txBody>
          <a:bodyPr vert="horz" wrap="square" lIns="91440" tIns="45720" rIns="91440" bIns="45720" numCol="1" anchor="t" anchorCtr="0" compatLnSpc="1"/>
          <a:lstStyle>
            <a:lvl1pPr algn="r">
              <a:defRPr sz="1200">
                <a:latin typeface="Arial" panose="020B0604020202020204" pitchFamily="34" charset="0"/>
                <a:ea typeface="宋体" panose="02010600030101010101" pitchFamily="2" charset="-122"/>
              </a:defRPr>
            </a:lvl1pPr>
          </a:lstStyle>
          <a:p>
            <a:pPr>
              <a:defRPr/>
            </a:pPr>
            <a:endParaRPr lang="en-US" altLang="zh-CN"/>
          </a:p>
        </p:txBody>
      </p:sp>
      <p:sp>
        <p:nvSpPr>
          <p:cNvPr id="174084" name="Rectangle 4"/>
          <p:cNvSpPr>
            <a:spLocks noGrp="1" noRot="1" noChangeAspect="1" noChangeArrowheads="1" noTextEdit="1"/>
          </p:cNvSpPr>
          <p:nvPr>
            <p:ph type="sldImg" idx="2"/>
          </p:nvPr>
        </p:nvSpPr>
        <p:spPr bwMode="auto">
          <a:xfrm>
            <a:off x="3148013" y="514350"/>
            <a:ext cx="3429000" cy="2571750"/>
          </a:xfrm>
          <a:prstGeom prst="rect">
            <a:avLst/>
          </a:prstGeom>
          <a:noFill/>
          <a:ln w="9525">
            <a:solidFill>
              <a:srgbClr val="000000"/>
            </a:solidFill>
            <a:miter lim="800000"/>
          </a:ln>
        </p:spPr>
      </p:sp>
      <p:sp>
        <p:nvSpPr>
          <p:cNvPr id="161797" name="Rectangle 5"/>
          <p:cNvSpPr>
            <a:spLocks noGrp="1" noChangeArrowheads="1"/>
          </p:cNvSpPr>
          <p:nvPr>
            <p:ph type="body" sz="quarter" idx="3"/>
          </p:nvPr>
        </p:nvSpPr>
        <p:spPr bwMode="auto">
          <a:xfrm>
            <a:off x="971550" y="3257550"/>
            <a:ext cx="7780338" cy="3086100"/>
          </a:xfrm>
          <a:prstGeom prst="rect">
            <a:avLst/>
          </a:prstGeom>
          <a:noFill/>
          <a:ln w="9525">
            <a:noFill/>
            <a:miter lim="800000"/>
          </a:ln>
          <a:effectLst/>
        </p:spPr>
        <p:txBody>
          <a:bodyPr vert="horz" wrap="square" lIns="91440" tIns="45720" rIns="91440" bIns="45720" numCol="1" anchor="t" anchorCtr="0" compatLnSpc="1"/>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161798" name="Rectangle 6"/>
          <p:cNvSpPr>
            <a:spLocks noGrp="1" noChangeArrowheads="1"/>
          </p:cNvSpPr>
          <p:nvPr>
            <p:ph type="ftr" sz="quarter" idx="4"/>
          </p:nvPr>
        </p:nvSpPr>
        <p:spPr bwMode="auto">
          <a:xfrm>
            <a:off x="0" y="6513513"/>
            <a:ext cx="4214813" cy="342900"/>
          </a:xfrm>
          <a:prstGeom prst="rect">
            <a:avLst/>
          </a:prstGeom>
          <a:noFill/>
          <a:ln w="9525">
            <a:noFill/>
            <a:miter lim="800000"/>
          </a:ln>
          <a:effectLst/>
        </p:spPr>
        <p:txBody>
          <a:bodyPr vert="horz" wrap="square" lIns="91440" tIns="45720" rIns="91440" bIns="45720" numCol="1" anchor="b" anchorCtr="0" compatLnSpc="1"/>
          <a:lstStyle>
            <a:lvl1pPr algn="l">
              <a:defRPr sz="1200">
                <a:latin typeface="Arial" panose="020B0604020202020204" pitchFamily="34" charset="0"/>
                <a:ea typeface="宋体" panose="02010600030101010101" pitchFamily="2" charset="-122"/>
              </a:defRPr>
            </a:lvl1pPr>
          </a:lstStyle>
          <a:p>
            <a:pPr>
              <a:defRPr/>
            </a:pPr>
            <a:endParaRPr lang="en-US" altLang="zh-CN"/>
          </a:p>
        </p:txBody>
      </p:sp>
      <p:sp>
        <p:nvSpPr>
          <p:cNvPr id="161799" name="Rectangle 7"/>
          <p:cNvSpPr>
            <a:spLocks noGrp="1" noChangeArrowheads="1"/>
          </p:cNvSpPr>
          <p:nvPr>
            <p:ph type="sldNum" sz="quarter" idx="5"/>
          </p:nvPr>
        </p:nvSpPr>
        <p:spPr bwMode="auto">
          <a:xfrm>
            <a:off x="5507038" y="6513513"/>
            <a:ext cx="4214812" cy="342900"/>
          </a:xfrm>
          <a:prstGeom prst="rect">
            <a:avLst/>
          </a:prstGeom>
          <a:noFill/>
          <a:ln w="9525">
            <a:noFill/>
            <a:miter lim="800000"/>
          </a:ln>
          <a:effectLst/>
        </p:spPr>
        <p:txBody>
          <a:bodyPr vert="horz" wrap="square" lIns="91440" tIns="45720" rIns="91440" bIns="45720" numCol="1" anchor="b" anchorCtr="0" compatLnSpc="1"/>
          <a:lstStyle>
            <a:lvl1pPr algn="r">
              <a:defRPr sz="1200">
                <a:latin typeface="Arial" panose="020B0604020202020204" pitchFamily="34" charset="0"/>
                <a:ea typeface="宋体" panose="02010600030101010101" pitchFamily="2" charset="-122"/>
              </a:defRPr>
            </a:lvl1pPr>
          </a:lstStyle>
          <a:p>
            <a:pPr>
              <a:defRPr/>
            </a:pPr>
            <a:fld id="{DE4A136B-CE05-40E3-813D-CC8CA15E9DD2}" type="slidenum">
              <a:rPr lang="zh-CN" altLang="en-US"/>
              <a:t>‹#›</a:t>
            </a:fld>
            <a:endParaRPr lang="en-US" altLang="zh-CN"/>
          </a:p>
        </p:txBody>
      </p:sp>
    </p:spTree>
    <p:extLst>
      <p:ext uri="{BB962C8B-B14F-4D97-AF65-F5344CB8AC3E}">
        <p14:creationId xmlns:p14="http://schemas.microsoft.com/office/powerpoint/2010/main" val="3491316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06D08DCF-873A-41A6-AB00-C0E699D23B97}" type="slidenum">
              <a:rPr lang="zh-CN" altLang="en-US" smtClean="0">
                <a:latin typeface="Arial" panose="020B0604020202020204" pitchFamily="34" charset="0"/>
              </a:rPr>
              <a:t>1</a:t>
            </a:fld>
            <a:endParaRPr lang="en-US" altLang="zh-CN" smtClean="0">
              <a:latin typeface="Arial" panose="020B0604020202020204" pitchFamily="34" charset="0"/>
            </a:endParaRPr>
          </a:p>
        </p:txBody>
      </p:sp>
      <p:sp>
        <p:nvSpPr>
          <p:cNvPr id="175107" name="Rectangle 2"/>
          <p:cNvSpPr>
            <a:spLocks noGrp="1" noRot="1" noChangeAspect="1" noChangeArrowheads="1" noTextEdit="1"/>
          </p:cNvSpPr>
          <p:nvPr>
            <p:ph type="sldImg"/>
          </p:nvPr>
        </p:nvSpPr>
        <p:spPr>
          <a:xfrm>
            <a:off x="3146425" y="514350"/>
            <a:ext cx="3429000" cy="2571750"/>
          </a:xfrm>
        </p:spPr>
      </p:sp>
      <p:sp>
        <p:nvSpPr>
          <p:cNvPr id="175108" name="Rectangle 3"/>
          <p:cNvSpPr>
            <a:spLocks noGrp="1" noChangeArrowheads="1"/>
          </p:cNvSpPr>
          <p:nvPr>
            <p:ph type="body" idx="1"/>
          </p:nvPr>
        </p:nvSpPr>
        <p:spPr>
          <a:xfrm>
            <a:off x="1296988" y="3257550"/>
            <a:ext cx="7129462" cy="3086100"/>
          </a:xfrm>
          <a:noFill/>
        </p:spPr>
        <p:txBody>
          <a:bodyPr/>
          <a:lstStyle/>
          <a:p>
            <a:pPr eaLnBrk="1" hangingPunct="1"/>
            <a:endParaRPr lang="zh-CN"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54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幻灯片图像占位符 1"/>
          <p:cNvSpPr>
            <a:spLocks noGrp="1" noRot="1" noChangeAspect="1" noTextEdit="1"/>
          </p:cNvSpPr>
          <p:nvPr>
            <p:ph type="sldImg"/>
          </p:nvPr>
        </p:nvSpPr>
        <p:spPr>
          <a:ln>
            <a:solidFill>
              <a:srgbClr val="000000"/>
            </a:solidFill>
            <a:miter/>
          </a:ln>
        </p:spPr>
      </p:sp>
      <p:sp>
        <p:nvSpPr>
          <p:cNvPr id="131075" name="备注占位符 2"/>
          <p:cNvSpPr>
            <a:spLocks noGrp="1"/>
          </p:cNvSpPr>
          <p:nvPr>
            <p:ph type="body" idx="1"/>
          </p:nvPr>
        </p:nvSpPr>
        <p:spPr>
          <a:noFill/>
          <a:ln>
            <a:noFill/>
          </a:ln>
        </p:spPr>
        <p:txBody>
          <a:bodyPr wrap="square" lIns="91440" tIns="45720" rIns="91440" bIns="45720" anchor="t"/>
          <a:lstStyle/>
          <a:p>
            <a:pPr lvl="0"/>
            <a:r>
              <a:rPr lang="zh-CN" altLang="en-US" dirty="0"/>
              <a:t>查是为了安全有效，不是为了罚款、没事找事</a:t>
            </a:r>
          </a:p>
        </p:txBody>
      </p:sp>
      <p:sp>
        <p:nvSpPr>
          <p:cNvPr id="4" name="灯片编号占位符 3"/>
          <p:cNvSpPr txBox="1">
            <a:spLocks noGrp="1"/>
          </p:cNvSpPr>
          <p:nvPr>
            <p:ph type="sldNum" sz="quarter"/>
          </p:nvPr>
        </p:nvSpPr>
        <p:spPr>
          <a:noFill/>
        </p:spPr>
        <p:txBody>
          <a:bodyPr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t>55</a:t>
            </a:fld>
            <a:endParaRPr lang="zh-CN" altLang="en-US" sz="1200" dirty="0">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幻灯片图像占位符 1"/>
          <p:cNvSpPr>
            <a:spLocks noGrp="1" noRot="1" noChangeAspect="1" noTextEdit="1"/>
          </p:cNvSpPr>
          <p:nvPr>
            <p:ph type="sldImg"/>
          </p:nvPr>
        </p:nvSpPr>
        <p:spPr>
          <a:ln>
            <a:solidFill>
              <a:srgbClr val="000000"/>
            </a:solidFill>
            <a:miter/>
          </a:ln>
        </p:spPr>
      </p:sp>
      <p:sp>
        <p:nvSpPr>
          <p:cNvPr id="133123" name="备注占位符 2"/>
          <p:cNvSpPr>
            <a:spLocks noGrp="1"/>
          </p:cNvSpPr>
          <p:nvPr>
            <p:ph type="body" idx="1"/>
          </p:nvPr>
        </p:nvSpPr>
        <p:spPr>
          <a:noFill/>
          <a:ln>
            <a:noFill/>
          </a:ln>
        </p:spPr>
        <p:txBody>
          <a:bodyPr wrap="square" lIns="91440" tIns="45720" rIns="91440" bIns="45720" anchor="t"/>
          <a:lstStyle/>
          <a:p>
            <a:pPr lvl="0"/>
            <a:r>
              <a:rPr lang="zh-CN" altLang="en-US" dirty="0"/>
              <a:t>第三方有资质的检测机构也需要检查</a:t>
            </a:r>
          </a:p>
        </p:txBody>
      </p:sp>
      <p:sp>
        <p:nvSpPr>
          <p:cNvPr id="4" name="灯片编号占位符 3"/>
          <p:cNvSpPr txBox="1">
            <a:spLocks noGrp="1"/>
          </p:cNvSpPr>
          <p:nvPr>
            <p:ph type="sldNum" sz="quarter"/>
          </p:nvPr>
        </p:nvSpPr>
        <p:spPr>
          <a:noFill/>
        </p:spPr>
        <p:txBody>
          <a:bodyPr lIns="91440" tIns="45720" rIns="91440" bIns="45720" rtlCol="0" anchor="b"/>
          <a:lstStyle/>
          <a:p>
            <a:pPr lvl="0" algn="r" eaLnBrk="1" hangingPunct="1"/>
            <a:fld id="{9A0DB2DC-4C9A-4742-B13C-FB6460FD3503}" type="slidenum">
              <a:rPr lang="zh-CN" altLang="en-US" sz="1200" dirty="0">
                <a:latin typeface="Calibri" panose="020F0502020204030204" pitchFamily="34" charset="0"/>
              </a:rPr>
              <a:t>57</a:t>
            </a:fld>
            <a:endParaRPr lang="zh-CN" altLang="en-US" sz="1200" dirty="0">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82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rgbClr val="FFFFFF"/>
        </a:solidFill>
        <a:effectLst/>
      </p:bgPr>
    </p:bg>
    <p:spTree>
      <p:nvGrpSpPr>
        <p:cNvPr id="1" name=""/>
        <p:cNvGrpSpPr/>
        <p:nvPr/>
      </p:nvGrpSpPr>
      <p:grpSpPr>
        <a:xfrm>
          <a:off x="0" y="0"/>
          <a:ext cx="0" cy="0"/>
          <a:chOff x="0" y="0"/>
          <a:chExt cx="0" cy="0"/>
        </a:xfrm>
      </p:grpSpPr>
      <p:sp>
        <p:nvSpPr>
          <p:cNvPr id="4" name="Rectangle 1433"/>
          <p:cNvSpPr>
            <a:spLocks noChangeArrowheads="1"/>
          </p:cNvSpPr>
          <p:nvPr/>
        </p:nvSpPr>
        <p:spPr bwMode="gray">
          <a:xfrm>
            <a:off x="0" y="0"/>
            <a:ext cx="9144000" cy="1435100"/>
          </a:xfrm>
          <a:prstGeom prst="rect">
            <a:avLst/>
          </a:prstGeom>
          <a:gradFill rotWithShape="1">
            <a:gsLst>
              <a:gs pos="0">
                <a:schemeClr val="folHlink">
                  <a:alpha val="50000"/>
                </a:schemeClr>
              </a:gs>
              <a:gs pos="100000">
                <a:schemeClr val="folHlink">
                  <a:gamma/>
                  <a:tint val="0"/>
                  <a:invGamma/>
                </a:schemeClr>
              </a:gs>
            </a:gsLst>
            <a:lin ang="5400000" scaled="1"/>
          </a:gradFill>
          <a:ln w="9525" algn="ctr">
            <a:noFill/>
            <a:miter lim="800000"/>
          </a:ln>
          <a:effectLst/>
        </p:spPr>
        <p:txBody>
          <a:bodyPr wrap="none" anchor="ctr"/>
          <a:lstStyle/>
          <a:p>
            <a:pPr>
              <a:defRPr/>
            </a:pPr>
            <a:endParaRPr lang="zh-CN" altLang="en-US" sz="2800">
              <a:latin typeface="Arial" panose="020B0604020202020204" pitchFamily="34" charset="0"/>
            </a:endParaRPr>
          </a:p>
        </p:txBody>
      </p:sp>
      <p:pic>
        <p:nvPicPr>
          <p:cNvPr id="5" name="Picture 1434" descr="haba"/>
          <p:cNvPicPr>
            <a:picLocks noChangeAspect="1" noChangeArrowheads="1"/>
          </p:cNvPicPr>
          <p:nvPr/>
        </p:nvPicPr>
        <p:blipFill>
          <a:blip r:embed="rId2" cstate="print"/>
          <a:srcRect/>
          <a:stretch>
            <a:fillRect/>
          </a:stretch>
        </p:blipFill>
        <p:spPr bwMode="gray">
          <a:xfrm rot="4625498">
            <a:off x="8093075" y="5561013"/>
            <a:ext cx="406400" cy="908050"/>
          </a:xfrm>
          <a:prstGeom prst="rect">
            <a:avLst/>
          </a:prstGeom>
          <a:noFill/>
          <a:ln w="9525">
            <a:noFill/>
            <a:miter lim="800000"/>
            <a:headEnd/>
            <a:tailEnd/>
          </a:ln>
        </p:spPr>
      </p:pic>
      <p:grpSp>
        <p:nvGrpSpPr>
          <p:cNvPr id="6" name="Group 1435"/>
          <p:cNvGrpSpPr/>
          <p:nvPr/>
        </p:nvGrpSpPr>
        <p:grpSpPr bwMode="auto">
          <a:xfrm>
            <a:off x="-1028700" y="1887538"/>
            <a:ext cx="2230438" cy="5002212"/>
            <a:chOff x="1696" y="160"/>
            <a:chExt cx="1148" cy="2575"/>
          </a:xfrm>
        </p:grpSpPr>
        <p:sp>
          <p:nvSpPr>
            <p:cNvPr id="7" name="Freeform 1436"/>
            <p:cNvSpPr/>
            <p:nvPr userDrawn="1"/>
          </p:nvSpPr>
          <p:spPr bwMode="gray">
            <a:xfrm>
              <a:off x="1707"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w="9525" cap="flat" cmpd="sng">
              <a:noFill/>
              <a:prstDash val="solid"/>
              <a:round/>
            </a:ln>
          </p:spPr>
          <p:txBody>
            <a:bodyPr wrap="none" anchor="ctr"/>
            <a:lstStyle/>
            <a:p>
              <a:endParaRPr lang="zh-CN" altLang="en-US"/>
            </a:p>
          </p:txBody>
        </p:sp>
        <p:pic>
          <p:nvPicPr>
            <p:cNvPr id="8" name="Picture 1437" descr="haba_03"/>
            <p:cNvPicPr>
              <a:picLocks noChangeAspect="1" noChangeArrowheads="1"/>
            </p:cNvPicPr>
            <p:nvPr userDrawn="1"/>
          </p:nvPicPr>
          <p:blipFill>
            <a:blip r:embed="rId3" cstate="print">
              <a:biLevel thresh="50000"/>
              <a:grayscl/>
              <a:lum bright="-90000" contrast="48000"/>
            </a:blip>
            <a:srcRect/>
            <a:stretch>
              <a:fillRect/>
            </a:stretch>
          </p:blipFill>
          <p:spPr bwMode="gray">
            <a:xfrm>
              <a:off x="1696" y="160"/>
              <a:ext cx="1143" cy="2575"/>
            </a:xfrm>
            <a:prstGeom prst="rect">
              <a:avLst/>
            </a:prstGeom>
            <a:noFill/>
            <a:ln w="9525">
              <a:noFill/>
              <a:miter lim="800000"/>
              <a:headEnd/>
              <a:tailEnd/>
            </a:ln>
          </p:spPr>
        </p:pic>
      </p:grpSp>
      <p:grpSp>
        <p:nvGrpSpPr>
          <p:cNvPr id="9" name="Group 1438"/>
          <p:cNvGrpSpPr/>
          <p:nvPr/>
        </p:nvGrpSpPr>
        <p:grpSpPr bwMode="auto">
          <a:xfrm rot="2126661">
            <a:off x="339725" y="2987675"/>
            <a:ext cx="1914525" cy="4295775"/>
            <a:chOff x="1696" y="160"/>
            <a:chExt cx="1148" cy="2575"/>
          </a:xfrm>
        </p:grpSpPr>
        <p:sp>
          <p:nvSpPr>
            <p:cNvPr id="10" name="Freeform 1439"/>
            <p:cNvSpPr/>
            <p:nvPr userDrawn="1"/>
          </p:nvSpPr>
          <p:spPr bwMode="gray">
            <a:xfrm>
              <a:off x="1706" y="173"/>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w="9525" cap="flat" cmpd="sng">
              <a:noFill/>
              <a:prstDash val="solid"/>
              <a:round/>
            </a:ln>
          </p:spPr>
          <p:txBody>
            <a:bodyPr wrap="none" anchor="ctr"/>
            <a:lstStyle/>
            <a:p>
              <a:endParaRPr lang="zh-CN" altLang="en-US"/>
            </a:p>
          </p:txBody>
        </p:sp>
        <p:pic>
          <p:nvPicPr>
            <p:cNvPr id="11" name="Picture 1440" descr="haba_03"/>
            <p:cNvPicPr>
              <a:picLocks noChangeAspect="1" noChangeArrowheads="1"/>
            </p:cNvPicPr>
            <p:nvPr userDrawn="1"/>
          </p:nvPicPr>
          <p:blipFill>
            <a:blip r:embed="rId3" cstate="print">
              <a:biLevel thresh="50000"/>
              <a:grayscl/>
              <a:lum bright="-90000" contrast="48000"/>
            </a:blip>
            <a:srcRect/>
            <a:stretch>
              <a:fillRect/>
            </a:stretch>
          </p:blipFill>
          <p:spPr bwMode="gray">
            <a:xfrm>
              <a:off x="1696" y="160"/>
              <a:ext cx="1143" cy="2575"/>
            </a:xfrm>
            <a:prstGeom prst="rect">
              <a:avLst/>
            </a:prstGeom>
            <a:noFill/>
            <a:ln w="9525">
              <a:noFill/>
              <a:miter lim="800000"/>
              <a:headEnd/>
              <a:tailEnd/>
            </a:ln>
          </p:spPr>
        </p:pic>
      </p:grpSp>
      <p:grpSp>
        <p:nvGrpSpPr>
          <p:cNvPr id="12" name="Group 1441"/>
          <p:cNvGrpSpPr/>
          <p:nvPr/>
        </p:nvGrpSpPr>
        <p:grpSpPr bwMode="auto">
          <a:xfrm rot="4666960">
            <a:off x="1066007" y="4420393"/>
            <a:ext cx="1822450" cy="4087813"/>
            <a:chOff x="1696" y="160"/>
            <a:chExt cx="1148" cy="2575"/>
          </a:xfrm>
        </p:grpSpPr>
        <p:sp>
          <p:nvSpPr>
            <p:cNvPr id="13" name="Freeform 1442"/>
            <p:cNvSpPr/>
            <p:nvPr userDrawn="1"/>
          </p:nvSpPr>
          <p:spPr bwMode="gray">
            <a:xfrm>
              <a:off x="1705" y="168"/>
              <a:ext cx="1137" cy="2558"/>
            </a:xfrm>
            <a:custGeom>
              <a:avLst/>
              <a:gdLst>
                <a:gd name="T0" fmla="*/ 457 w 1137"/>
                <a:gd name="T1" fmla="*/ 380 h 2558"/>
                <a:gd name="T2" fmla="*/ 154 w 1137"/>
                <a:gd name="T3" fmla="*/ 695 h 2558"/>
                <a:gd name="T4" fmla="*/ 114 w 1137"/>
                <a:gd name="T5" fmla="*/ 790 h 2558"/>
                <a:gd name="T6" fmla="*/ 70 w 1137"/>
                <a:gd name="T7" fmla="*/ 874 h 2558"/>
                <a:gd name="T8" fmla="*/ 45 w 1137"/>
                <a:gd name="T9" fmla="*/ 986 h 2558"/>
                <a:gd name="T10" fmla="*/ 22 w 1137"/>
                <a:gd name="T11" fmla="*/ 1088 h 2558"/>
                <a:gd name="T12" fmla="*/ 7 w 1137"/>
                <a:gd name="T13" fmla="*/ 1216 h 2558"/>
                <a:gd name="T14" fmla="*/ 9 w 1137"/>
                <a:gd name="T15" fmla="*/ 1354 h 2558"/>
                <a:gd name="T16" fmla="*/ 27 w 1137"/>
                <a:gd name="T17" fmla="*/ 1480 h 2558"/>
                <a:gd name="T18" fmla="*/ 43 w 1137"/>
                <a:gd name="T19" fmla="*/ 1610 h 2558"/>
                <a:gd name="T20" fmla="*/ 76 w 1137"/>
                <a:gd name="T21" fmla="*/ 1702 h 2558"/>
                <a:gd name="T22" fmla="*/ 133 w 1137"/>
                <a:gd name="T23" fmla="*/ 1810 h 2558"/>
                <a:gd name="T24" fmla="*/ 174 w 1137"/>
                <a:gd name="T25" fmla="*/ 1913 h 2558"/>
                <a:gd name="T26" fmla="*/ 231 w 1137"/>
                <a:gd name="T27" fmla="*/ 1969 h 2558"/>
                <a:gd name="T28" fmla="*/ 297 w 1137"/>
                <a:gd name="T29" fmla="*/ 2047 h 2558"/>
                <a:gd name="T30" fmla="*/ 369 w 1137"/>
                <a:gd name="T31" fmla="*/ 2108 h 2558"/>
                <a:gd name="T32" fmla="*/ 439 w 1137"/>
                <a:gd name="T33" fmla="*/ 2174 h 2558"/>
                <a:gd name="T34" fmla="*/ 484 w 1137"/>
                <a:gd name="T35" fmla="*/ 2228 h 2558"/>
                <a:gd name="T36" fmla="*/ 510 w 1137"/>
                <a:gd name="T37" fmla="*/ 2329 h 2558"/>
                <a:gd name="T38" fmla="*/ 520 w 1137"/>
                <a:gd name="T39" fmla="*/ 2455 h 2558"/>
                <a:gd name="T40" fmla="*/ 547 w 1137"/>
                <a:gd name="T41" fmla="*/ 2482 h 2558"/>
                <a:gd name="T42" fmla="*/ 567 w 1137"/>
                <a:gd name="T43" fmla="*/ 2387 h 2558"/>
                <a:gd name="T44" fmla="*/ 594 w 1137"/>
                <a:gd name="T45" fmla="*/ 2308 h 2558"/>
                <a:gd name="T46" fmla="*/ 625 w 1137"/>
                <a:gd name="T47" fmla="*/ 2252 h 2558"/>
                <a:gd name="T48" fmla="*/ 655 w 1137"/>
                <a:gd name="T49" fmla="*/ 2192 h 2558"/>
                <a:gd name="T50" fmla="*/ 700 w 1137"/>
                <a:gd name="T51" fmla="*/ 2164 h 2558"/>
                <a:gd name="T52" fmla="*/ 744 w 1137"/>
                <a:gd name="T53" fmla="*/ 2102 h 2558"/>
                <a:gd name="T54" fmla="*/ 798 w 1137"/>
                <a:gd name="T55" fmla="*/ 2063 h 2558"/>
                <a:gd name="T56" fmla="*/ 834 w 1137"/>
                <a:gd name="T57" fmla="*/ 2020 h 2558"/>
                <a:gd name="T58" fmla="*/ 891 w 1137"/>
                <a:gd name="T59" fmla="*/ 1972 h 2558"/>
                <a:gd name="T60" fmla="*/ 943 w 1137"/>
                <a:gd name="T61" fmla="*/ 1912 h 2558"/>
                <a:gd name="T62" fmla="*/ 1005 w 1137"/>
                <a:gd name="T63" fmla="*/ 1844 h 2558"/>
                <a:gd name="T64" fmla="*/ 1039 w 1137"/>
                <a:gd name="T65" fmla="*/ 1780 h 2558"/>
                <a:gd name="T66" fmla="*/ 1074 w 1137"/>
                <a:gd name="T67" fmla="*/ 1693 h 2558"/>
                <a:gd name="T68" fmla="*/ 1086 w 1137"/>
                <a:gd name="T69" fmla="*/ 1582 h 2558"/>
                <a:gd name="T70" fmla="*/ 1122 w 1137"/>
                <a:gd name="T71" fmla="*/ 1474 h 2558"/>
                <a:gd name="T72" fmla="*/ 1135 w 1137"/>
                <a:gd name="T73" fmla="*/ 1340 h 2558"/>
                <a:gd name="T74" fmla="*/ 1137 w 1137"/>
                <a:gd name="T75" fmla="*/ 1249 h 2558"/>
                <a:gd name="T76" fmla="*/ 1128 w 1137"/>
                <a:gd name="T77" fmla="*/ 1162 h 2558"/>
                <a:gd name="T78" fmla="*/ 1108 w 1137"/>
                <a:gd name="T79" fmla="*/ 1086 h 2558"/>
                <a:gd name="T80" fmla="*/ 1081 w 1137"/>
                <a:gd name="T81" fmla="*/ 983 h 2558"/>
                <a:gd name="T82" fmla="*/ 1077 w 1137"/>
                <a:gd name="T83" fmla="*/ 870 h 2558"/>
                <a:gd name="T84" fmla="*/ 1041 w 1137"/>
                <a:gd name="T85" fmla="*/ 783 h 2558"/>
                <a:gd name="T86" fmla="*/ 1003 w 1137"/>
                <a:gd name="T87" fmla="*/ 717 h 2558"/>
                <a:gd name="T88" fmla="*/ 946 w 1137"/>
                <a:gd name="T89" fmla="*/ 656 h 2558"/>
                <a:gd name="T90" fmla="*/ 892 w 1137"/>
                <a:gd name="T91" fmla="*/ 591 h 2558"/>
                <a:gd name="T92" fmla="*/ 828 w 1137"/>
                <a:gd name="T93" fmla="*/ 516 h 2558"/>
                <a:gd name="T94" fmla="*/ 780 w 1137"/>
                <a:gd name="T95" fmla="*/ 479 h 2558"/>
                <a:gd name="T96" fmla="*/ 703 w 1137"/>
                <a:gd name="T97" fmla="*/ 416 h 2558"/>
                <a:gd name="T98" fmla="*/ 655 w 1137"/>
                <a:gd name="T99" fmla="*/ 356 h 2558"/>
                <a:gd name="T100" fmla="*/ 603 w 1137"/>
                <a:gd name="T101" fmla="*/ 248 h 2558"/>
                <a:gd name="T102" fmla="*/ 570 w 1137"/>
                <a:gd name="T103" fmla="*/ 141 h 2558"/>
                <a:gd name="T104" fmla="*/ 538 w 1137"/>
                <a:gd name="T105" fmla="*/ 24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w="9525" cap="flat" cmpd="sng">
              <a:noFill/>
              <a:prstDash val="solid"/>
              <a:round/>
            </a:ln>
          </p:spPr>
          <p:txBody>
            <a:bodyPr wrap="none" anchor="ctr"/>
            <a:lstStyle/>
            <a:p>
              <a:endParaRPr lang="zh-CN" altLang="en-US"/>
            </a:p>
          </p:txBody>
        </p:sp>
        <p:pic>
          <p:nvPicPr>
            <p:cNvPr id="14" name="Picture 1443" descr="haba_03"/>
            <p:cNvPicPr>
              <a:picLocks noChangeAspect="1" noChangeArrowheads="1"/>
            </p:cNvPicPr>
            <p:nvPr userDrawn="1"/>
          </p:nvPicPr>
          <p:blipFill>
            <a:blip r:embed="rId3" cstate="print">
              <a:biLevel thresh="50000"/>
              <a:grayscl/>
              <a:lum bright="-90000" contrast="48000"/>
            </a:blip>
            <a:srcRect/>
            <a:stretch>
              <a:fillRect/>
            </a:stretch>
          </p:blipFill>
          <p:spPr bwMode="gray">
            <a:xfrm>
              <a:off x="1696" y="160"/>
              <a:ext cx="1143" cy="2575"/>
            </a:xfrm>
            <a:prstGeom prst="rect">
              <a:avLst/>
            </a:prstGeom>
            <a:noFill/>
            <a:ln w="9525">
              <a:noFill/>
              <a:miter lim="800000"/>
              <a:headEnd/>
              <a:tailEnd/>
            </a:ln>
          </p:spPr>
        </p:pic>
      </p:grpSp>
      <p:grpSp>
        <p:nvGrpSpPr>
          <p:cNvPr id="15" name="Group 1447"/>
          <p:cNvGrpSpPr/>
          <p:nvPr/>
        </p:nvGrpSpPr>
        <p:grpSpPr bwMode="auto">
          <a:xfrm rot="1366339">
            <a:off x="5407025" y="5013325"/>
            <a:ext cx="1273175" cy="571500"/>
            <a:chOff x="2044" y="2133"/>
            <a:chExt cx="1329" cy="596"/>
          </a:xfrm>
        </p:grpSpPr>
        <p:pic>
          <p:nvPicPr>
            <p:cNvPr id="16" name="Picture 1448" descr="haba"/>
            <p:cNvPicPr>
              <a:picLocks noChangeAspect="1" noChangeArrowheads="1"/>
            </p:cNvPicPr>
            <p:nvPr userDrawn="1"/>
          </p:nvPicPr>
          <p:blipFill>
            <a:blip r:embed="rId4" cstate="print"/>
            <a:srcRect/>
            <a:stretch>
              <a:fillRect/>
            </a:stretch>
          </p:blipFill>
          <p:spPr bwMode="gray">
            <a:xfrm rot="4260956">
              <a:off x="2409" y="1772"/>
              <a:ext cx="592" cy="1322"/>
            </a:xfrm>
            <a:prstGeom prst="rect">
              <a:avLst/>
            </a:prstGeom>
            <a:noFill/>
            <a:ln w="9525">
              <a:noFill/>
              <a:miter lim="800000"/>
              <a:headEnd/>
              <a:tailEnd/>
            </a:ln>
          </p:spPr>
        </p:pic>
        <p:sp>
          <p:nvSpPr>
            <p:cNvPr id="17" name="Freeform 1449"/>
            <p:cNvSpPr/>
            <p:nvPr userDrawn="1"/>
          </p:nvSpPr>
          <p:spPr bwMode="gray">
            <a:xfrm rot="4245780">
              <a:off x="2418" y="1764"/>
              <a:ext cx="586" cy="1324"/>
            </a:xfrm>
            <a:custGeom>
              <a:avLst/>
              <a:gdLst>
                <a:gd name="T0" fmla="*/ 2 w 1137"/>
                <a:gd name="T1" fmla="*/ 2 h 2558"/>
                <a:gd name="T2" fmla="*/ 1 w 1137"/>
                <a:gd name="T3" fmla="*/ 4 h 2558"/>
                <a:gd name="T4" fmla="*/ 1 w 1137"/>
                <a:gd name="T5" fmla="*/ 4 h 2558"/>
                <a:gd name="T6" fmla="*/ 1 w 1137"/>
                <a:gd name="T7" fmla="*/ 5 h 2558"/>
                <a:gd name="T8" fmla="*/ 1 w 1137"/>
                <a:gd name="T9" fmla="*/ 5 h 2558"/>
                <a:gd name="T10" fmla="*/ 1 w 1137"/>
                <a:gd name="T11" fmla="*/ 6 h 2558"/>
                <a:gd name="T12" fmla="*/ 1 w 1137"/>
                <a:gd name="T13" fmla="*/ 6 h 2558"/>
                <a:gd name="T14" fmla="*/ 1 w 1137"/>
                <a:gd name="T15" fmla="*/ 7 h 2558"/>
                <a:gd name="T16" fmla="*/ 1 w 1137"/>
                <a:gd name="T17" fmla="*/ 7 h 2558"/>
                <a:gd name="T18" fmla="*/ 1 w 1137"/>
                <a:gd name="T19" fmla="*/ 8 h 2558"/>
                <a:gd name="T20" fmla="*/ 1 w 1137"/>
                <a:gd name="T21" fmla="*/ 9 h 2558"/>
                <a:gd name="T22" fmla="*/ 1 w 1137"/>
                <a:gd name="T23" fmla="*/ 9 h 2558"/>
                <a:gd name="T24" fmla="*/ 1 w 1137"/>
                <a:gd name="T25" fmla="*/ 10 h 2558"/>
                <a:gd name="T26" fmla="*/ 1 w 1137"/>
                <a:gd name="T27" fmla="*/ 10 h 2558"/>
                <a:gd name="T28" fmla="*/ 2 w 1137"/>
                <a:gd name="T29" fmla="*/ 10 h 2558"/>
                <a:gd name="T30" fmla="*/ 2 w 1137"/>
                <a:gd name="T31" fmla="*/ 11 h 2558"/>
                <a:gd name="T32" fmla="*/ 2 w 1137"/>
                <a:gd name="T33" fmla="*/ 11 h 2558"/>
                <a:gd name="T34" fmla="*/ 3 w 1137"/>
                <a:gd name="T35" fmla="*/ 11 h 2558"/>
                <a:gd name="T36" fmla="*/ 3 w 1137"/>
                <a:gd name="T37" fmla="*/ 12 h 2558"/>
                <a:gd name="T38" fmla="*/ 3 w 1137"/>
                <a:gd name="T39" fmla="*/ 12 h 2558"/>
                <a:gd name="T40" fmla="*/ 3 w 1137"/>
                <a:gd name="T41" fmla="*/ 13 h 2558"/>
                <a:gd name="T42" fmla="*/ 3 w 1137"/>
                <a:gd name="T43" fmla="*/ 12 h 2558"/>
                <a:gd name="T44" fmla="*/ 3 w 1137"/>
                <a:gd name="T45" fmla="*/ 12 h 2558"/>
                <a:gd name="T46" fmla="*/ 3 w 1137"/>
                <a:gd name="T47" fmla="*/ 11 h 2558"/>
                <a:gd name="T48" fmla="*/ 3 w 1137"/>
                <a:gd name="T49" fmla="*/ 11 h 2558"/>
                <a:gd name="T50" fmla="*/ 4 w 1137"/>
                <a:gd name="T51" fmla="*/ 11 h 2558"/>
                <a:gd name="T52" fmla="*/ 4 w 1137"/>
                <a:gd name="T53" fmla="*/ 11 h 2558"/>
                <a:gd name="T54" fmla="*/ 4 w 1137"/>
                <a:gd name="T55" fmla="*/ 11 h 2558"/>
                <a:gd name="T56" fmla="*/ 4 w 1137"/>
                <a:gd name="T57" fmla="*/ 10 h 2558"/>
                <a:gd name="T58" fmla="*/ 4 w 1137"/>
                <a:gd name="T59" fmla="*/ 10 h 2558"/>
                <a:gd name="T60" fmla="*/ 5 w 1137"/>
                <a:gd name="T61" fmla="*/ 10 h 2558"/>
                <a:gd name="T62" fmla="*/ 5 w 1137"/>
                <a:gd name="T63" fmla="*/ 10 h 2558"/>
                <a:gd name="T64" fmla="*/ 5 w 1137"/>
                <a:gd name="T65" fmla="*/ 9 h 2558"/>
                <a:gd name="T66" fmla="*/ 5 w 1137"/>
                <a:gd name="T67" fmla="*/ 9 h 2558"/>
                <a:gd name="T68" fmla="*/ 6 w 1137"/>
                <a:gd name="T69" fmla="*/ 8 h 2558"/>
                <a:gd name="T70" fmla="*/ 6 w 1137"/>
                <a:gd name="T71" fmla="*/ 7 h 2558"/>
                <a:gd name="T72" fmla="*/ 6 w 1137"/>
                <a:gd name="T73" fmla="*/ 7 h 2558"/>
                <a:gd name="T74" fmla="*/ 6 w 1137"/>
                <a:gd name="T75" fmla="*/ 6 h 2558"/>
                <a:gd name="T76" fmla="*/ 6 w 1137"/>
                <a:gd name="T77" fmla="*/ 6 h 2558"/>
                <a:gd name="T78" fmla="*/ 6 w 1137"/>
                <a:gd name="T79" fmla="*/ 6 h 2558"/>
                <a:gd name="T80" fmla="*/ 5 w 1137"/>
                <a:gd name="T81" fmla="*/ 5 h 2558"/>
                <a:gd name="T82" fmla="*/ 5 w 1137"/>
                <a:gd name="T83" fmla="*/ 5 h 2558"/>
                <a:gd name="T84" fmla="*/ 5 w 1137"/>
                <a:gd name="T85" fmla="*/ 4 h 2558"/>
                <a:gd name="T86" fmla="*/ 5 w 1137"/>
                <a:gd name="T87" fmla="*/ 4 h 2558"/>
                <a:gd name="T88" fmla="*/ 5 w 1137"/>
                <a:gd name="T89" fmla="*/ 3 h 2558"/>
                <a:gd name="T90" fmla="*/ 4 w 1137"/>
                <a:gd name="T91" fmla="*/ 3 h 2558"/>
                <a:gd name="T92" fmla="*/ 4 w 1137"/>
                <a:gd name="T93" fmla="*/ 3 h 2558"/>
                <a:gd name="T94" fmla="*/ 4 w 1137"/>
                <a:gd name="T95" fmla="*/ 3 h 2558"/>
                <a:gd name="T96" fmla="*/ 4 w 1137"/>
                <a:gd name="T97" fmla="*/ 2 h 2558"/>
                <a:gd name="T98" fmla="*/ 3 w 1137"/>
                <a:gd name="T99" fmla="*/ 2 h 2558"/>
                <a:gd name="T100" fmla="*/ 3 w 1137"/>
                <a:gd name="T101" fmla="*/ 2 h 2558"/>
                <a:gd name="T102" fmla="*/ 3 w 1137"/>
                <a:gd name="T103" fmla="*/ 1 h 2558"/>
                <a:gd name="T104" fmla="*/ 3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w="9525" cap="flat" cmpd="sng">
              <a:noFill/>
              <a:prstDash val="solid"/>
              <a:round/>
            </a:ln>
          </p:spPr>
          <p:txBody>
            <a:bodyPr wrap="none" anchor="ctr"/>
            <a:lstStyle/>
            <a:p>
              <a:endParaRPr lang="zh-CN" altLang="en-US"/>
            </a:p>
          </p:txBody>
        </p:sp>
      </p:grpSp>
      <p:sp>
        <p:nvSpPr>
          <p:cNvPr id="18" name="Oval 1450"/>
          <p:cNvSpPr>
            <a:spLocks noChangeArrowheads="1"/>
          </p:cNvSpPr>
          <p:nvPr/>
        </p:nvSpPr>
        <p:spPr bwMode="gray">
          <a:xfrm>
            <a:off x="8312150" y="6394450"/>
            <a:ext cx="152400" cy="152400"/>
          </a:xfrm>
          <a:prstGeom prst="ellipse">
            <a:avLst/>
          </a:prstGeom>
          <a:solidFill>
            <a:schemeClr val="hlink"/>
          </a:solidFill>
          <a:ln w="9525" algn="ctr">
            <a:noFill/>
            <a:round/>
          </a:ln>
        </p:spPr>
        <p:txBody>
          <a:bodyPr wrap="none" anchor="ctr"/>
          <a:lstStyle/>
          <a:p>
            <a:endParaRPr lang="zh-CN" altLang="en-US" sz="2800"/>
          </a:p>
        </p:txBody>
      </p:sp>
      <p:sp>
        <p:nvSpPr>
          <p:cNvPr id="19" name="Oval 1451"/>
          <p:cNvSpPr>
            <a:spLocks noChangeArrowheads="1"/>
          </p:cNvSpPr>
          <p:nvPr/>
        </p:nvSpPr>
        <p:spPr bwMode="gray">
          <a:xfrm>
            <a:off x="8551863" y="6392863"/>
            <a:ext cx="152400" cy="152400"/>
          </a:xfrm>
          <a:prstGeom prst="ellipse">
            <a:avLst/>
          </a:prstGeom>
          <a:solidFill>
            <a:schemeClr val="accent1"/>
          </a:solidFill>
          <a:ln w="9525" algn="ctr">
            <a:noFill/>
            <a:round/>
          </a:ln>
        </p:spPr>
        <p:txBody>
          <a:bodyPr wrap="none" anchor="ctr"/>
          <a:lstStyle/>
          <a:p>
            <a:endParaRPr lang="zh-CN" altLang="en-US" sz="2800"/>
          </a:p>
        </p:txBody>
      </p:sp>
      <p:sp>
        <p:nvSpPr>
          <p:cNvPr id="20" name="Oval 1452"/>
          <p:cNvSpPr>
            <a:spLocks noChangeArrowheads="1"/>
          </p:cNvSpPr>
          <p:nvPr/>
        </p:nvSpPr>
        <p:spPr bwMode="gray">
          <a:xfrm>
            <a:off x="7835900" y="6394450"/>
            <a:ext cx="152400" cy="152400"/>
          </a:xfrm>
          <a:prstGeom prst="ellipse">
            <a:avLst/>
          </a:prstGeom>
          <a:solidFill>
            <a:schemeClr val="accent2"/>
          </a:solidFill>
          <a:ln w="9525" algn="ctr">
            <a:noFill/>
            <a:round/>
          </a:ln>
        </p:spPr>
        <p:txBody>
          <a:bodyPr wrap="none" anchor="ctr"/>
          <a:lstStyle/>
          <a:p>
            <a:endParaRPr lang="zh-CN" altLang="en-US" sz="2800"/>
          </a:p>
        </p:txBody>
      </p:sp>
      <p:sp>
        <p:nvSpPr>
          <p:cNvPr id="21" name="Oval 1453"/>
          <p:cNvSpPr>
            <a:spLocks noChangeArrowheads="1"/>
          </p:cNvSpPr>
          <p:nvPr/>
        </p:nvSpPr>
        <p:spPr bwMode="gray">
          <a:xfrm>
            <a:off x="8075613" y="6392863"/>
            <a:ext cx="152400" cy="152400"/>
          </a:xfrm>
          <a:prstGeom prst="ellipse">
            <a:avLst/>
          </a:prstGeom>
          <a:solidFill>
            <a:schemeClr val="folHlink"/>
          </a:solidFill>
          <a:ln w="9525" algn="ctr">
            <a:noFill/>
            <a:round/>
          </a:ln>
        </p:spPr>
        <p:txBody>
          <a:bodyPr wrap="none" anchor="ctr"/>
          <a:lstStyle/>
          <a:p>
            <a:endParaRPr lang="zh-CN" altLang="en-US" sz="2800"/>
          </a:p>
        </p:txBody>
      </p:sp>
      <p:sp>
        <p:nvSpPr>
          <p:cNvPr id="22" name="Text Box 1454"/>
          <p:cNvSpPr txBox="1">
            <a:spLocks noChangeArrowheads="1"/>
          </p:cNvSpPr>
          <p:nvPr/>
        </p:nvSpPr>
        <p:spPr bwMode="gray">
          <a:xfrm>
            <a:off x="5962650" y="6329363"/>
            <a:ext cx="189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l" eaLnBrk="1" hangingPunct="1">
              <a:spcBef>
                <a:spcPct val="50000"/>
              </a:spcBef>
              <a:defRPr/>
            </a:pPr>
            <a:r>
              <a:rPr lang="en-US" altLang="zh-CN" sz="1200" b="1" smtClean="0">
                <a:ea typeface="宋体" panose="02010600030101010101" pitchFamily="2" charset="-122"/>
              </a:rPr>
              <a:t>www.themegallery.com</a:t>
            </a:r>
          </a:p>
        </p:txBody>
      </p:sp>
      <p:grpSp>
        <p:nvGrpSpPr>
          <p:cNvPr id="23" name="Group 1459"/>
          <p:cNvGrpSpPr/>
          <p:nvPr/>
        </p:nvGrpSpPr>
        <p:grpSpPr bwMode="auto">
          <a:xfrm>
            <a:off x="3598863" y="3860800"/>
            <a:ext cx="2101850" cy="941388"/>
            <a:chOff x="2267" y="2432"/>
            <a:chExt cx="1324" cy="593"/>
          </a:xfrm>
        </p:grpSpPr>
        <p:sp>
          <p:nvSpPr>
            <p:cNvPr id="24" name="Freeform 1446"/>
            <p:cNvSpPr/>
            <p:nvPr userDrawn="1"/>
          </p:nvSpPr>
          <p:spPr bwMode="gray">
            <a:xfrm rot="4463845">
              <a:off x="2636" y="2064"/>
              <a:ext cx="586" cy="1324"/>
            </a:xfrm>
            <a:custGeom>
              <a:avLst/>
              <a:gdLst>
                <a:gd name="T0" fmla="*/ 2 w 1137"/>
                <a:gd name="T1" fmla="*/ 2 h 2558"/>
                <a:gd name="T2" fmla="*/ 1 w 1137"/>
                <a:gd name="T3" fmla="*/ 4 h 2558"/>
                <a:gd name="T4" fmla="*/ 1 w 1137"/>
                <a:gd name="T5" fmla="*/ 4 h 2558"/>
                <a:gd name="T6" fmla="*/ 1 w 1137"/>
                <a:gd name="T7" fmla="*/ 5 h 2558"/>
                <a:gd name="T8" fmla="*/ 1 w 1137"/>
                <a:gd name="T9" fmla="*/ 5 h 2558"/>
                <a:gd name="T10" fmla="*/ 1 w 1137"/>
                <a:gd name="T11" fmla="*/ 6 h 2558"/>
                <a:gd name="T12" fmla="*/ 1 w 1137"/>
                <a:gd name="T13" fmla="*/ 6 h 2558"/>
                <a:gd name="T14" fmla="*/ 1 w 1137"/>
                <a:gd name="T15" fmla="*/ 7 h 2558"/>
                <a:gd name="T16" fmla="*/ 1 w 1137"/>
                <a:gd name="T17" fmla="*/ 7 h 2558"/>
                <a:gd name="T18" fmla="*/ 1 w 1137"/>
                <a:gd name="T19" fmla="*/ 8 h 2558"/>
                <a:gd name="T20" fmla="*/ 1 w 1137"/>
                <a:gd name="T21" fmla="*/ 9 h 2558"/>
                <a:gd name="T22" fmla="*/ 1 w 1137"/>
                <a:gd name="T23" fmla="*/ 9 h 2558"/>
                <a:gd name="T24" fmla="*/ 1 w 1137"/>
                <a:gd name="T25" fmla="*/ 10 h 2558"/>
                <a:gd name="T26" fmla="*/ 1 w 1137"/>
                <a:gd name="T27" fmla="*/ 10 h 2558"/>
                <a:gd name="T28" fmla="*/ 2 w 1137"/>
                <a:gd name="T29" fmla="*/ 10 h 2558"/>
                <a:gd name="T30" fmla="*/ 2 w 1137"/>
                <a:gd name="T31" fmla="*/ 11 h 2558"/>
                <a:gd name="T32" fmla="*/ 2 w 1137"/>
                <a:gd name="T33" fmla="*/ 11 h 2558"/>
                <a:gd name="T34" fmla="*/ 3 w 1137"/>
                <a:gd name="T35" fmla="*/ 11 h 2558"/>
                <a:gd name="T36" fmla="*/ 3 w 1137"/>
                <a:gd name="T37" fmla="*/ 12 h 2558"/>
                <a:gd name="T38" fmla="*/ 3 w 1137"/>
                <a:gd name="T39" fmla="*/ 12 h 2558"/>
                <a:gd name="T40" fmla="*/ 3 w 1137"/>
                <a:gd name="T41" fmla="*/ 13 h 2558"/>
                <a:gd name="T42" fmla="*/ 3 w 1137"/>
                <a:gd name="T43" fmla="*/ 12 h 2558"/>
                <a:gd name="T44" fmla="*/ 3 w 1137"/>
                <a:gd name="T45" fmla="*/ 12 h 2558"/>
                <a:gd name="T46" fmla="*/ 3 w 1137"/>
                <a:gd name="T47" fmla="*/ 11 h 2558"/>
                <a:gd name="T48" fmla="*/ 3 w 1137"/>
                <a:gd name="T49" fmla="*/ 11 h 2558"/>
                <a:gd name="T50" fmla="*/ 4 w 1137"/>
                <a:gd name="T51" fmla="*/ 11 h 2558"/>
                <a:gd name="T52" fmla="*/ 4 w 1137"/>
                <a:gd name="T53" fmla="*/ 11 h 2558"/>
                <a:gd name="T54" fmla="*/ 4 w 1137"/>
                <a:gd name="T55" fmla="*/ 11 h 2558"/>
                <a:gd name="T56" fmla="*/ 4 w 1137"/>
                <a:gd name="T57" fmla="*/ 10 h 2558"/>
                <a:gd name="T58" fmla="*/ 4 w 1137"/>
                <a:gd name="T59" fmla="*/ 10 h 2558"/>
                <a:gd name="T60" fmla="*/ 5 w 1137"/>
                <a:gd name="T61" fmla="*/ 10 h 2558"/>
                <a:gd name="T62" fmla="*/ 5 w 1137"/>
                <a:gd name="T63" fmla="*/ 10 h 2558"/>
                <a:gd name="T64" fmla="*/ 5 w 1137"/>
                <a:gd name="T65" fmla="*/ 9 h 2558"/>
                <a:gd name="T66" fmla="*/ 5 w 1137"/>
                <a:gd name="T67" fmla="*/ 9 h 2558"/>
                <a:gd name="T68" fmla="*/ 6 w 1137"/>
                <a:gd name="T69" fmla="*/ 8 h 2558"/>
                <a:gd name="T70" fmla="*/ 6 w 1137"/>
                <a:gd name="T71" fmla="*/ 7 h 2558"/>
                <a:gd name="T72" fmla="*/ 6 w 1137"/>
                <a:gd name="T73" fmla="*/ 7 h 2558"/>
                <a:gd name="T74" fmla="*/ 6 w 1137"/>
                <a:gd name="T75" fmla="*/ 6 h 2558"/>
                <a:gd name="T76" fmla="*/ 6 w 1137"/>
                <a:gd name="T77" fmla="*/ 6 h 2558"/>
                <a:gd name="T78" fmla="*/ 6 w 1137"/>
                <a:gd name="T79" fmla="*/ 6 h 2558"/>
                <a:gd name="T80" fmla="*/ 5 w 1137"/>
                <a:gd name="T81" fmla="*/ 5 h 2558"/>
                <a:gd name="T82" fmla="*/ 5 w 1137"/>
                <a:gd name="T83" fmla="*/ 5 h 2558"/>
                <a:gd name="T84" fmla="*/ 5 w 1137"/>
                <a:gd name="T85" fmla="*/ 4 h 2558"/>
                <a:gd name="T86" fmla="*/ 5 w 1137"/>
                <a:gd name="T87" fmla="*/ 4 h 2558"/>
                <a:gd name="T88" fmla="*/ 5 w 1137"/>
                <a:gd name="T89" fmla="*/ 3 h 2558"/>
                <a:gd name="T90" fmla="*/ 4 w 1137"/>
                <a:gd name="T91" fmla="*/ 3 h 2558"/>
                <a:gd name="T92" fmla="*/ 4 w 1137"/>
                <a:gd name="T93" fmla="*/ 3 h 2558"/>
                <a:gd name="T94" fmla="*/ 4 w 1137"/>
                <a:gd name="T95" fmla="*/ 3 h 2558"/>
                <a:gd name="T96" fmla="*/ 4 w 1137"/>
                <a:gd name="T97" fmla="*/ 2 h 2558"/>
                <a:gd name="T98" fmla="*/ 3 w 1137"/>
                <a:gd name="T99" fmla="*/ 2 h 2558"/>
                <a:gd name="T100" fmla="*/ 3 w 1137"/>
                <a:gd name="T101" fmla="*/ 2 h 2558"/>
                <a:gd name="T102" fmla="*/ 3 w 1137"/>
                <a:gd name="T103" fmla="*/ 1 h 2558"/>
                <a:gd name="T104" fmla="*/ 3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w="9525" cap="flat" cmpd="sng">
              <a:noFill/>
              <a:prstDash val="solid"/>
              <a:round/>
            </a:ln>
          </p:spPr>
          <p:txBody>
            <a:bodyPr wrap="none" anchor="ctr"/>
            <a:lstStyle/>
            <a:p>
              <a:endParaRPr lang="zh-CN" altLang="en-US"/>
            </a:p>
          </p:txBody>
        </p:sp>
        <p:pic>
          <p:nvPicPr>
            <p:cNvPr id="25" name="Picture 1457" descr="haba_02"/>
            <p:cNvPicPr>
              <a:picLocks noChangeAspect="1" noChangeArrowheads="1"/>
            </p:cNvPicPr>
            <p:nvPr userDrawn="1"/>
          </p:nvPicPr>
          <p:blipFill>
            <a:blip r:embed="rId5" cstate="print"/>
            <a:srcRect/>
            <a:stretch>
              <a:fillRect/>
            </a:stretch>
          </p:blipFill>
          <p:spPr bwMode="gray">
            <a:xfrm rot="4477534">
              <a:off x="2634" y="2069"/>
              <a:ext cx="593" cy="1319"/>
            </a:xfrm>
            <a:prstGeom prst="rect">
              <a:avLst/>
            </a:prstGeom>
            <a:noFill/>
            <a:ln w="9525">
              <a:noFill/>
              <a:miter lim="800000"/>
              <a:headEnd/>
              <a:tailEnd/>
            </a:ln>
          </p:spPr>
        </p:pic>
      </p:grpSp>
      <p:sp>
        <p:nvSpPr>
          <p:cNvPr id="436655" name="Rectangle 1455"/>
          <p:cNvSpPr>
            <a:spLocks noGrp="1" noChangeArrowheads="1"/>
          </p:cNvSpPr>
          <p:nvPr>
            <p:ph type="ctrTitle" sz="quarter"/>
          </p:nvPr>
        </p:nvSpPr>
        <p:spPr>
          <a:xfrm>
            <a:off x="3200400" y="2130425"/>
            <a:ext cx="5551488" cy="1470025"/>
          </a:xfrm>
          <a:effectLst/>
        </p:spPr>
        <p:txBody>
          <a:bodyPr/>
          <a:lstStyle>
            <a:lvl1pPr>
              <a:defRPr/>
            </a:lvl1pPr>
          </a:lstStyle>
          <a:p>
            <a:r>
              <a:rPr lang="zh-CN" altLang="en-US"/>
              <a:t>单击此处编辑母版标题样式</a:t>
            </a:r>
          </a:p>
        </p:txBody>
      </p:sp>
      <p:sp>
        <p:nvSpPr>
          <p:cNvPr id="436656" name="Rectangle 1456"/>
          <p:cNvSpPr>
            <a:spLocks noGrp="1" noChangeArrowheads="1"/>
          </p:cNvSpPr>
          <p:nvPr>
            <p:ph type="subTitle" sz="quarter" idx="1"/>
          </p:nvPr>
        </p:nvSpPr>
        <p:spPr>
          <a:xfrm>
            <a:off x="3362325" y="1066800"/>
            <a:ext cx="4984750" cy="1077913"/>
          </a:xfrm>
        </p:spPr>
        <p:txBody>
          <a:bodyPr/>
          <a:lstStyle>
            <a:lvl1pPr marL="0" indent="0" algn="ctr">
              <a:buFontTx/>
              <a:buNone/>
              <a:defRPr/>
            </a:lvl1pPr>
          </a:lstStyle>
          <a:p>
            <a:r>
              <a:rPr lang="zh-CN" altLang="en-US"/>
              <a:t>单击此处编辑母版副标题样式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8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17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42" presetClass="entr" presetSubtype="0" fill="hold" nodeType="withEffect">
                                  <p:stCondLst>
                                    <p:cond delay="24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0" presetClass="path" presetSubtype="0" accel="50000" decel="50000" fill="hold" nodeType="withEffect">
                                  <p:stCondLst>
                                    <p:cond delay="2400"/>
                                  </p:stCondLst>
                                  <p:childTnLst>
                                    <p:animMotion origin="layout" path="M -0.36441 0.19316 C -0.32413 0.10664 -0.28368 0.02013 -0.22292 -0.01202 C -0.16232 -0.04418 -0.03715 -0.00208 -4.44444E-6 -1.50821E-6 " pathEditMode="relative" ptsTypes="aaA">
                                      <p:cBhvr>
                                        <p:cTn id="20" dur="1000" fill="hold"/>
                                        <p:tgtEl>
                                          <p:spTgt spid="23"/>
                                        </p:tgtEl>
                                        <p:attrNameLst>
                                          <p:attrName>ppt_x</p:attrName>
                                          <p:attrName>ppt_y</p:attrName>
                                        </p:attrNameLst>
                                      </p:cBhvr>
                                    </p:animMotion>
                                  </p:childTnLst>
                                </p:cTn>
                              </p:par>
                              <p:par>
                                <p:cTn id="21" presetID="42" presetClass="entr" presetSubtype="0" fill="hold" nodeType="withEffect">
                                  <p:stCondLst>
                                    <p:cond delay="31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anim calcmode="lin" valueType="num">
                                      <p:cBhvr>
                                        <p:cTn id="24" dur="1000" fill="hold"/>
                                        <p:tgtEl>
                                          <p:spTgt spid="15"/>
                                        </p:tgtEl>
                                        <p:attrNameLst>
                                          <p:attrName>ppt_x</p:attrName>
                                        </p:attrNameLst>
                                      </p:cBhvr>
                                      <p:tavLst>
                                        <p:tav tm="0">
                                          <p:val>
                                            <p:strVal val="#ppt_x"/>
                                          </p:val>
                                        </p:tav>
                                        <p:tav tm="100000">
                                          <p:val>
                                            <p:strVal val="#ppt_x"/>
                                          </p:val>
                                        </p:tav>
                                      </p:tavLst>
                                    </p:anim>
                                    <p:anim calcmode="lin" valueType="num">
                                      <p:cBhvr>
                                        <p:cTn id="25" dur="1000" fill="hold"/>
                                        <p:tgtEl>
                                          <p:spTgt spid="15"/>
                                        </p:tgtEl>
                                        <p:attrNameLst>
                                          <p:attrName>ppt_y</p:attrName>
                                        </p:attrNameLst>
                                      </p:cBhvr>
                                      <p:tavLst>
                                        <p:tav tm="0">
                                          <p:val>
                                            <p:strVal val="#ppt_y+.1"/>
                                          </p:val>
                                        </p:tav>
                                        <p:tav tm="100000">
                                          <p:val>
                                            <p:strVal val="#ppt_y"/>
                                          </p:val>
                                        </p:tav>
                                      </p:tavLst>
                                    </p:anim>
                                  </p:childTnLst>
                                </p:cTn>
                              </p:par>
                              <p:par>
                                <p:cTn id="26" presetID="0" presetClass="path" presetSubtype="0" accel="50000" decel="50000" fill="hold" nodeType="withEffect">
                                  <p:stCondLst>
                                    <p:cond delay="3100"/>
                                  </p:stCondLst>
                                  <p:childTnLst>
                                    <p:animMotion origin="layout" path="M -0.15538 -0.15125 C -0.13941 -0.14362 -0.08507 -0.12928 -0.0592 -0.10407 C -0.03333 -0.07887 -0.01232 -0.02174 -1.38889E-6 4.04255E-6 " pathEditMode="relative" rAng="0" ptsTypes="aaa">
                                      <p:cBhvr>
                                        <p:cTn id="27" dur="1000" fill="hold"/>
                                        <p:tgtEl>
                                          <p:spTgt spid="15"/>
                                        </p:tgtEl>
                                        <p:attrNameLst>
                                          <p:attrName>ppt_x</p:attrName>
                                          <p:attrName>ppt_y</p:attrName>
                                        </p:attrNameLst>
                                      </p:cBhvr>
                                      <p:rCtr x="7800" y="7600"/>
                                    </p:animMotion>
                                  </p:childTnLst>
                                </p:cTn>
                              </p:par>
                              <p:par>
                                <p:cTn id="28" presetID="42" presetClass="entr" presetSubtype="0" fill="hold" nodeType="withEffect">
                                  <p:stCondLst>
                                    <p:cond delay="380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0" presetClass="path" presetSubtype="0" accel="50000" decel="50000" fill="hold" nodeType="withEffect">
                                  <p:stCondLst>
                                    <p:cond delay="3800"/>
                                  </p:stCondLst>
                                  <p:childTnLst>
                                    <p:animMotion origin="layout" path="M -0.25538 -0.14283 C -0.23385 -0.12315 -0.16823 -0.04885 -0.12569 -0.025 C -0.08316 -0.00116 -0.02621 -0.0051 -1.66667E-6 4.81481E-6 " pathEditMode="relative" rAng="0" ptsTypes="aaa">
                                      <p:cBhvr>
                                        <p:cTn id="34" dur="1000" fill="hold"/>
                                        <p:tgtEl>
                                          <p:spTgt spid="5"/>
                                        </p:tgtEl>
                                        <p:attrNameLst>
                                          <p:attrName>ppt_x</p:attrName>
                                          <p:attrName>ppt_y</p:attrName>
                                        </p:attrNameLst>
                                      </p:cBhvr>
                                      <p:rCtr x="12800" y="7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88BAAEAD-9A10-425C-B894-4CBD5438AA10}"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48463" y="0"/>
            <a:ext cx="2171700" cy="58547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233363" y="0"/>
            <a:ext cx="6362700" cy="58547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DACBD8A7-6670-4E03-ABBE-5284906F948F}"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28738"/>
            <a:ext cx="4038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28738"/>
            <a:ext cx="4038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26"/>
          <p:cNvSpPr>
            <a:spLocks noGrp="1" noChangeArrowheads="1"/>
          </p:cNvSpPr>
          <p:nvPr>
            <p:ph type="ftr" sz="quarter" idx="10"/>
          </p:nvPr>
        </p:nvSpPr>
        <p:spPr/>
        <p:txBody>
          <a:bodyPr/>
          <a:lstStyle>
            <a:lvl1pPr>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lvl1pPr>
          </a:lstStyle>
          <a:p>
            <a:pPr>
              <a:defRPr/>
            </a:pPr>
            <a:fld id="{D75C08A9-ECD7-40CD-895E-0DF72BC20639}" type="slidenum">
              <a:rPr lang="zh-CN" altLang="en-US"/>
              <a:t>‹#›</a:t>
            </a:fld>
            <a:endParaRPr lang="en-US" altLang="zh-CN"/>
          </a:p>
        </p:txBody>
      </p:sp>
      <p:sp>
        <p:nvSpPr>
          <p:cNvPr id="7"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28738"/>
            <a:ext cx="4038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328738"/>
            <a:ext cx="4038600" cy="21859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667125"/>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26"/>
          <p:cNvSpPr>
            <a:spLocks noGrp="1" noChangeArrowheads="1"/>
          </p:cNvSpPr>
          <p:nvPr>
            <p:ph type="ftr" sz="quarter" idx="10"/>
          </p:nvPr>
        </p:nvSpPr>
        <p:spPr/>
        <p:txBody>
          <a:bodyPr/>
          <a:lstStyle>
            <a:lvl1pPr>
              <a:defRPr/>
            </a:lvl1pPr>
          </a:lstStyle>
          <a:p>
            <a:pPr>
              <a:defRPr/>
            </a:pPr>
            <a:endParaRPr lang="en-US" altLang="zh-CN"/>
          </a:p>
        </p:txBody>
      </p:sp>
      <p:sp>
        <p:nvSpPr>
          <p:cNvPr id="7" name="Rectangle 427"/>
          <p:cNvSpPr>
            <a:spLocks noGrp="1" noChangeArrowheads="1"/>
          </p:cNvSpPr>
          <p:nvPr>
            <p:ph type="sldNum" sz="quarter" idx="11"/>
          </p:nvPr>
        </p:nvSpPr>
        <p:spPr/>
        <p:txBody>
          <a:bodyPr/>
          <a:lstStyle>
            <a:lvl1pPr>
              <a:defRPr/>
            </a:lvl1pPr>
          </a:lstStyle>
          <a:p>
            <a:pPr>
              <a:defRPr/>
            </a:pPr>
            <a:fld id="{C509FC29-3030-4AA3-A6F5-FED7376A38D3}" type="slidenum">
              <a:rPr lang="zh-CN" altLang="en-US"/>
              <a:t>‹#›</a:t>
            </a:fld>
            <a:endParaRPr lang="en-US" altLang="zh-CN"/>
          </a:p>
        </p:txBody>
      </p:sp>
      <p:sp>
        <p:nvSpPr>
          <p:cNvPr id="8"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233363" y="0"/>
            <a:ext cx="8686800" cy="1087438"/>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328738"/>
            <a:ext cx="4038600" cy="21859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328738"/>
            <a:ext cx="4038600" cy="21859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667125"/>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667125"/>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26"/>
          <p:cNvSpPr>
            <a:spLocks noGrp="1" noChangeArrowheads="1"/>
          </p:cNvSpPr>
          <p:nvPr>
            <p:ph type="ftr" sz="quarter" idx="10"/>
          </p:nvPr>
        </p:nvSpPr>
        <p:spPr/>
        <p:txBody>
          <a:bodyPr/>
          <a:lstStyle>
            <a:lvl1pPr>
              <a:defRPr/>
            </a:lvl1pPr>
          </a:lstStyle>
          <a:p>
            <a:pPr>
              <a:defRPr/>
            </a:pPr>
            <a:endParaRPr lang="en-US" altLang="zh-CN"/>
          </a:p>
        </p:txBody>
      </p:sp>
      <p:sp>
        <p:nvSpPr>
          <p:cNvPr id="8" name="Rectangle 427"/>
          <p:cNvSpPr>
            <a:spLocks noGrp="1" noChangeArrowheads="1"/>
          </p:cNvSpPr>
          <p:nvPr>
            <p:ph type="sldNum" sz="quarter" idx="11"/>
          </p:nvPr>
        </p:nvSpPr>
        <p:spPr/>
        <p:txBody>
          <a:bodyPr/>
          <a:lstStyle>
            <a:lvl1pPr>
              <a:defRPr/>
            </a:lvl1pPr>
          </a:lstStyle>
          <a:p>
            <a:pPr>
              <a:defRPr/>
            </a:pPr>
            <a:fld id="{97309140-91AE-4E03-9A30-870B8B2C5A63}" type="slidenum">
              <a:rPr lang="zh-CN" altLang="en-US"/>
              <a:t>‹#›</a:t>
            </a:fld>
            <a:endParaRPr lang="en-US" altLang="zh-CN"/>
          </a:p>
        </p:txBody>
      </p:sp>
      <p:sp>
        <p:nvSpPr>
          <p:cNvPr id="9"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328738"/>
            <a:ext cx="8229600" cy="4525962"/>
          </a:xfrm>
        </p:spPr>
        <p:txBody>
          <a:bodyPr/>
          <a:lstStyle/>
          <a:p>
            <a:pPr lvl="0"/>
            <a:endParaRPr lang="zh-CN" altLang="en-US" noProof="0" smtClean="0"/>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5675EC54-FAE7-46C1-A427-0593153CB5E4}"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28738"/>
            <a:ext cx="4038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328738"/>
            <a:ext cx="4038600" cy="21859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667125"/>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26"/>
          <p:cNvSpPr>
            <a:spLocks noGrp="1" noChangeArrowheads="1"/>
          </p:cNvSpPr>
          <p:nvPr>
            <p:ph type="ftr" sz="quarter" idx="10"/>
          </p:nvPr>
        </p:nvSpPr>
        <p:spPr/>
        <p:txBody>
          <a:bodyPr/>
          <a:lstStyle>
            <a:lvl1pPr>
              <a:defRPr/>
            </a:lvl1pPr>
          </a:lstStyle>
          <a:p>
            <a:pPr>
              <a:defRPr/>
            </a:pPr>
            <a:endParaRPr lang="en-US" altLang="zh-CN"/>
          </a:p>
        </p:txBody>
      </p:sp>
      <p:sp>
        <p:nvSpPr>
          <p:cNvPr id="7" name="Rectangle 427"/>
          <p:cNvSpPr>
            <a:spLocks noGrp="1" noChangeArrowheads="1"/>
          </p:cNvSpPr>
          <p:nvPr>
            <p:ph type="sldNum" sz="quarter" idx="11"/>
          </p:nvPr>
        </p:nvSpPr>
        <p:spPr/>
        <p:txBody>
          <a:bodyPr/>
          <a:lstStyle>
            <a:lvl1pPr>
              <a:defRPr/>
            </a:lvl1pPr>
          </a:lstStyle>
          <a:p>
            <a:pPr>
              <a:defRPr/>
            </a:pPr>
            <a:fld id="{09D618C2-E6A4-4FFC-8F7E-62801FC79759}" type="slidenum">
              <a:rPr lang="zh-CN" altLang="en-US"/>
              <a:t>‹#›</a:t>
            </a:fld>
            <a:endParaRPr lang="en-US" altLang="zh-CN"/>
          </a:p>
        </p:txBody>
      </p:sp>
      <p:sp>
        <p:nvSpPr>
          <p:cNvPr id="8"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SmartArt 占位符 2"/>
          <p:cNvSpPr>
            <a:spLocks noGrp="1"/>
          </p:cNvSpPr>
          <p:nvPr>
            <p:ph type="pic" idx="1"/>
          </p:nvPr>
        </p:nvSpPr>
        <p:spPr>
          <a:xfrm>
            <a:off x="457200" y="1328738"/>
            <a:ext cx="8229600" cy="4525962"/>
          </a:xfrm>
        </p:spPr>
        <p:txBody>
          <a:bodyPr/>
          <a:lstStyle/>
          <a:p>
            <a:pPr lvl="0"/>
            <a:endParaRPr lang="zh-CN" altLang="en-US" noProof="0" smtClean="0"/>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3D9F6618-51D9-40BD-B7C0-C94321635ABF}"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1_内容">
    <p:spTree>
      <p:nvGrpSpPr>
        <p:cNvPr id="1" name=""/>
        <p:cNvGrpSpPr/>
        <p:nvPr/>
      </p:nvGrpSpPr>
      <p:grpSpPr>
        <a:xfrm>
          <a:off x="0" y="0"/>
          <a:ext cx="0" cy="0"/>
          <a:chOff x="0" y="0"/>
          <a:chExt cx="0" cy="0"/>
        </a:xfrm>
      </p:grpSpPr>
      <p:sp>
        <p:nvSpPr>
          <p:cNvPr id="2" name="内容占位符 1"/>
          <p:cNvSpPr>
            <a:spLocks noGrp="1"/>
          </p:cNvSpPr>
          <p:nvPr>
            <p:ph/>
          </p:nvPr>
        </p:nvSpPr>
        <p:spPr>
          <a:xfrm>
            <a:off x="233363" y="0"/>
            <a:ext cx="8686800" cy="58547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Rectangle 426"/>
          <p:cNvSpPr>
            <a:spLocks noGrp="1" noChangeArrowheads="1"/>
          </p:cNvSpPr>
          <p:nvPr>
            <p:ph type="ftr" sz="quarter" idx="10"/>
          </p:nvPr>
        </p:nvSpPr>
        <p:spPr/>
        <p:txBody>
          <a:bodyPr/>
          <a:lstStyle>
            <a:lvl1pPr>
              <a:defRPr/>
            </a:lvl1pPr>
          </a:lstStyle>
          <a:p>
            <a:pPr>
              <a:defRPr/>
            </a:pPr>
            <a:endParaRPr lang="en-US" altLang="zh-CN"/>
          </a:p>
        </p:txBody>
      </p:sp>
      <p:sp>
        <p:nvSpPr>
          <p:cNvPr id="4" name="Rectangle 427"/>
          <p:cNvSpPr>
            <a:spLocks noGrp="1" noChangeArrowheads="1"/>
          </p:cNvSpPr>
          <p:nvPr>
            <p:ph type="sldNum" sz="quarter" idx="11"/>
          </p:nvPr>
        </p:nvSpPr>
        <p:spPr/>
        <p:txBody>
          <a:bodyPr/>
          <a:lstStyle>
            <a:lvl1pPr>
              <a:defRPr/>
            </a:lvl1pPr>
          </a:lstStyle>
          <a:p>
            <a:pPr>
              <a:defRPr/>
            </a:pPr>
            <a:fld id="{9236A8DA-4F56-4029-AEAF-CF0E2C1C461A}" type="slidenum">
              <a:rPr lang="zh-CN" altLang="en-US"/>
              <a:t>‹#›</a:t>
            </a:fld>
            <a:endParaRPr lang="en-US" altLang="zh-CN"/>
          </a:p>
        </p:txBody>
      </p:sp>
      <p:sp>
        <p:nvSpPr>
          <p:cNvPr id="5"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FFBEAF24-DD0E-413B-8B2E-A21DCCDA37EF}"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3FF6484D-3102-4F7A-8E31-8D3E8A728897}"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233363" y="0"/>
            <a:ext cx="8686800" cy="1087438"/>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328738"/>
            <a:ext cx="4038600" cy="452596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剪贴画占位符 3"/>
          <p:cNvSpPr>
            <a:spLocks noGrp="1"/>
          </p:cNvSpPr>
          <p:nvPr>
            <p:ph type="clipArt" sz="half" idx="2"/>
          </p:nvPr>
        </p:nvSpPr>
        <p:spPr>
          <a:xfrm>
            <a:off x="4648200" y="1328738"/>
            <a:ext cx="4038600" cy="4525962"/>
          </a:xfrm>
        </p:spPr>
        <p:txBody>
          <a:bodyPr/>
          <a:lstStyle/>
          <a:p>
            <a:pPr lvl="0"/>
            <a:endParaRPr lang="zh-CN" altLang="en-US" noProof="0"/>
          </a:p>
        </p:txBody>
      </p:sp>
      <p:sp>
        <p:nvSpPr>
          <p:cNvPr id="5" name="Rectangle 426"/>
          <p:cNvSpPr>
            <a:spLocks noGrp="1" noChangeArrowheads="1"/>
          </p:cNvSpPr>
          <p:nvPr>
            <p:ph type="ftr" sz="quarter" idx="10"/>
          </p:nvPr>
        </p:nvSpPr>
        <p:spPr/>
        <p:txBody>
          <a:bodyPr/>
          <a:lstStyle>
            <a:lvl1pPr>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lvl1pPr>
          </a:lstStyle>
          <a:p>
            <a:pPr>
              <a:defRPr/>
            </a:pPr>
            <a:fld id="{1C9F32C2-5F4B-43F8-B170-212DBBDB89D2}" type="slidenum">
              <a:rPr lang="zh-CN" altLang="en-US"/>
              <a:t>‹#›</a:t>
            </a:fld>
            <a:endParaRPr lang="en-US" altLang="zh-CN"/>
          </a:p>
        </p:txBody>
      </p:sp>
      <p:sp>
        <p:nvSpPr>
          <p:cNvPr id="7"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x">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endParaRPr lang="en-US" altLang="zh-CN"/>
          </a:p>
        </p:txBody>
      </p:sp>
      <p:sp>
        <p:nvSpPr>
          <p:cNvPr id="6" name="灯片编号占位符 5"/>
          <p:cNvSpPr>
            <a:spLocks noGrp="1"/>
          </p:cNvSpPr>
          <p:nvPr>
            <p:ph type="sldNum" sz="quarter" idx="11"/>
          </p:nvPr>
        </p:nvSpPr>
        <p:spPr>
          <a:xfrm>
            <a:off x="6553200" y="6248400"/>
            <a:ext cx="2133600" cy="476250"/>
          </a:xfrm>
        </p:spPr>
        <p:txBody>
          <a:bodyPr/>
          <a:lstStyle>
            <a:lvl1pPr>
              <a:defRPr>
                <a:latin typeface="仿宋" panose="02010609060101010101" charset="-122"/>
                <a:cs typeface="仿宋" panose="02010609060101010101" charset="-122"/>
              </a:defRPr>
            </a:lvl1pPr>
          </a:lstStyle>
          <a:p>
            <a:fld id="{F3FE48CF-3488-4294-B68E-0CE5262925C7}" type="slidenum">
              <a:rPr lang="zh-CN" altLang="en-US"/>
              <a:t>‹#›</a:t>
            </a:fld>
            <a:endParaRPr lang="en-US" altLang="zh-CN"/>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title">
  <p:cSld name="标题幻灯片">
    <p:bg>
      <p:bgPr>
        <a:blipFill rotWithShape="0">
          <a:blip r:embed="rId2"/>
          <a:stretch>
            <a:fillRect b="-69"/>
          </a:stretch>
        </a:blipFill>
        <a:effectLst/>
      </p:bgPr>
    </p:bg>
    <p:spTree>
      <p:nvGrpSpPr>
        <p:cNvPr id="1" name=""/>
        <p:cNvGrpSpPr/>
        <p:nvPr/>
      </p:nvGrpSpPr>
      <p:grpSpPr>
        <a:xfrm>
          <a:off x="0" y="0"/>
          <a:ext cx="0" cy="0"/>
          <a:chOff x="0" y="0"/>
          <a:chExt cx="0" cy="0"/>
        </a:xfrm>
      </p:grpSpPr>
      <p:pic>
        <p:nvPicPr>
          <p:cNvPr id="2050" name="图片 2049" descr="5副本"/>
          <p:cNvPicPr>
            <a:picLocks noChangeAspect="1"/>
          </p:cNvPicPr>
          <p:nvPr/>
        </p:nvPicPr>
        <p:blipFill>
          <a:blip r:embed="rId3"/>
          <a:stretch>
            <a:fillRect/>
          </a:stretch>
        </p:blipFill>
        <p:spPr>
          <a:xfrm>
            <a:off x="0" y="0"/>
            <a:ext cx="9144000" cy="6858000"/>
          </a:xfrm>
          <a:prstGeom prst="rect">
            <a:avLst/>
          </a:prstGeom>
          <a:noFill/>
          <a:ln w="9525">
            <a:noFill/>
          </a:ln>
        </p:spPr>
      </p:pic>
      <p:sp>
        <p:nvSpPr>
          <p:cNvPr id="2051" name="标题 2050"/>
          <p:cNvSpPr>
            <a:spLocks noGrp="1"/>
          </p:cNvSpPr>
          <p:nvPr>
            <p:ph type="ctrTitle"/>
          </p:nvPr>
        </p:nvSpPr>
        <p:spPr>
          <a:xfrm>
            <a:off x="684213" y="3357563"/>
            <a:ext cx="7772400" cy="1254125"/>
          </a:xfrm>
          <a:prstGeom prst="rect">
            <a:avLst/>
          </a:prstGeom>
          <a:noFill/>
          <a:ln w="9525">
            <a:noFill/>
          </a:ln>
        </p:spPr>
        <p:txBody>
          <a:bodyPr anchor="ctr"/>
          <a:lstStyle>
            <a:lvl1pPr lvl="0">
              <a:defRPr/>
            </a:lvl1pPr>
          </a:lstStyle>
          <a:p>
            <a:pPr lvl="0"/>
            <a:r>
              <a:rPr lang="zh-CN" altLang="en-US"/>
              <a:t>单击此处编辑母版标题样式</a:t>
            </a:r>
          </a:p>
        </p:txBody>
      </p:sp>
      <p:sp>
        <p:nvSpPr>
          <p:cNvPr id="2052" name="副标题 2051"/>
          <p:cNvSpPr>
            <a:spLocks noGrp="1"/>
          </p:cNvSpPr>
          <p:nvPr>
            <p:ph type="subTitle" idx="1"/>
          </p:nvPr>
        </p:nvSpPr>
        <p:spPr>
          <a:xfrm>
            <a:off x="1371600" y="4654550"/>
            <a:ext cx="6400800" cy="985838"/>
          </a:xfrm>
          <a:prstGeom prst="rect">
            <a:avLst/>
          </a:prstGeom>
          <a:noFill/>
          <a:ln w="9525">
            <a:noFill/>
          </a:ln>
        </p:spPr>
        <p:txBody>
          <a:bodyPr anchor="t"/>
          <a:lstStyle>
            <a:lvl1pPr marL="0" lvl="0" indent="0" algn="ctr">
              <a:buNone/>
              <a:defRPr/>
            </a:lvl1pPr>
            <a:lvl2pPr marL="457200" lvl="1" indent="0" algn="ctr">
              <a:buNone/>
              <a:defRPr/>
            </a:lvl2pPr>
            <a:lvl3pPr marL="914400" lvl="2" indent="0" algn="ctr">
              <a:buNone/>
              <a:defRPr/>
            </a:lvl3pPr>
            <a:lvl4pPr marL="1371600" lvl="3" indent="0" algn="ctr">
              <a:buNone/>
              <a:defRPr/>
            </a:lvl4pPr>
            <a:lvl5pPr marL="1828800" lvl="4" indent="0" algn="ctr">
              <a:buNone/>
              <a:defRPr/>
            </a:lvl5pPr>
          </a:lstStyle>
          <a:p>
            <a:pPr lvl="0"/>
            <a:r>
              <a:rPr lang="zh-CN" altLang="en-US"/>
              <a:t>单击此处编辑母版副标题样式</a:t>
            </a:r>
          </a:p>
        </p:txBody>
      </p:sp>
      <p:sp>
        <p:nvSpPr>
          <p:cNvPr id="2053" name="日期占位符 2052"/>
          <p:cNvSpPr>
            <a:spLocks noGrp="1"/>
          </p:cNvSpPr>
          <p:nvPr>
            <p:ph type="dt" sz="half" idx="2"/>
          </p:nvPr>
        </p:nvSpPr>
        <p:spPr>
          <a:xfrm>
            <a:off x="457200" y="6245225"/>
            <a:ext cx="2133600" cy="476250"/>
          </a:xfrm>
          <a:prstGeom prst="rect">
            <a:avLst/>
          </a:prstGeom>
          <a:noFill/>
          <a:ln w="9525">
            <a:noFill/>
          </a:ln>
        </p:spPr>
        <p:txBody>
          <a:bodyPr anchor="t"/>
          <a:lstStyle>
            <a:lvl1pPr>
              <a:defRPr sz="1400"/>
            </a:lvl1pPr>
          </a:lstStyle>
          <a:p>
            <a:fld id="{9D21D778-B565-4D7E-94D7-64010A445B68}" type="datetimeFigureOut">
              <a:rPr lang="en-US" smtClean="0"/>
              <a:t>8/25/2020</a:t>
            </a:fld>
            <a:endParaRPr lang="en-US"/>
          </a:p>
        </p:txBody>
      </p:sp>
      <p:sp>
        <p:nvSpPr>
          <p:cNvPr id="2054" name="页脚占位符 2053"/>
          <p:cNvSpPr>
            <a:spLocks noGrp="1"/>
          </p:cNvSpPr>
          <p:nvPr>
            <p:ph type="ftr" sz="quarter" idx="3"/>
          </p:nvPr>
        </p:nvSpPr>
        <p:spPr>
          <a:xfrm>
            <a:off x="3124200" y="6245225"/>
            <a:ext cx="2895600" cy="476250"/>
          </a:xfrm>
          <a:prstGeom prst="rect">
            <a:avLst/>
          </a:prstGeom>
          <a:noFill/>
          <a:ln w="9525">
            <a:noFill/>
          </a:ln>
        </p:spPr>
        <p:txBody>
          <a:bodyPr anchor="t"/>
          <a:lstStyle>
            <a:lvl1pPr algn="ctr">
              <a:defRPr sz="1400"/>
            </a:lvl1pPr>
          </a:lstStyle>
          <a:p>
            <a:endParaRPr kumimoji="0" lang="en-US"/>
          </a:p>
        </p:txBody>
      </p:sp>
      <p:sp>
        <p:nvSpPr>
          <p:cNvPr id="2055" name="灯片编号占位符 2054"/>
          <p:cNvSpPr>
            <a:spLocks noGrp="1"/>
          </p:cNvSpPr>
          <p:nvPr>
            <p:ph type="sldNum" sz="quarter" idx="4"/>
          </p:nvPr>
        </p:nvSpPr>
        <p:spPr>
          <a:xfrm>
            <a:off x="6553200" y="6245225"/>
            <a:ext cx="2133600" cy="476250"/>
          </a:xfrm>
          <a:prstGeom prst="rect">
            <a:avLst/>
          </a:prstGeom>
          <a:noFill/>
          <a:ln w="9525">
            <a:noFill/>
          </a:ln>
        </p:spPr>
        <p:txBody>
          <a:bodyPr anchor="t"/>
          <a:lstStyle>
            <a:lvl1pPr algn="r">
              <a:defRPr sz="1400"/>
            </a:lvl1pPr>
          </a:lstStyle>
          <a:p>
            <a:fld id="{2C6B1FF6-39B9-40F5-8B67-33C6354A3D4F}" type="slidenum">
              <a:rPr kumimoji="0" lang="en-US" smtClean="0"/>
              <a:t>‹#›</a:t>
            </a:fld>
            <a:endParaRPr kumimoji="0" lang="en-US" dirty="0">
              <a:solidFill>
                <a:schemeClr val="accent3">
                  <a:shade val="75000"/>
                </a:schemeClr>
              </a:solidFill>
            </a:endParaRPr>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3FF6484D-3102-4F7A-8E31-8D3E8A728897}" type="slidenum">
              <a:rPr lang="zh-CN" altLang="en-US" smtClean="0"/>
              <a:t>‹#›</a:t>
            </a:fld>
            <a:endParaRPr lang="en-US" altLang="zh-CN"/>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AD3EDAC-6B19-4071-9CB3-924B02770528}" type="slidenum">
              <a:rPr lang="zh-CN" altLang="en-US" smtClean="0"/>
              <a:t>‹#›</a:t>
            </a:fld>
            <a:endParaRPr lang="en-US" altLang="zh-CN"/>
          </a:p>
        </p:txBody>
      </p:sp>
    </p:spTree>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412875"/>
            <a:ext cx="4032504" cy="47148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54296" y="1412875"/>
            <a:ext cx="4032504" cy="47148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8027CF55-0F15-4AAB-90C7-EB112162CF7F}" type="slidenum">
              <a:rPr lang="zh-CN" altLang="en-US" smtClean="0"/>
              <a:t>‹#›</a:t>
            </a:fld>
            <a:endParaRPr lang="en-US" altLang="zh-CN"/>
          </a:p>
        </p:txBody>
      </p:sp>
    </p:spTree>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pPr>
              <a:defRPr/>
            </a:pPr>
            <a:endParaRPr lang="en-US" altLang="zh-CN"/>
          </a:p>
        </p:txBody>
      </p:sp>
      <p:sp>
        <p:nvSpPr>
          <p:cNvPr id="8" name="页脚占位符 7"/>
          <p:cNvSpPr>
            <a:spLocks noGrp="1"/>
          </p:cNvSpPr>
          <p:nvPr>
            <p:ph type="ftr" sz="quarter" idx="11"/>
          </p:nvPr>
        </p:nvSpPr>
        <p:spPr/>
        <p:txBody>
          <a:bodyPr/>
          <a:lstStyle/>
          <a:p>
            <a:pPr>
              <a:defRPr/>
            </a:pPr>
            <a:endParaRPr lang="en-US" altLang="zh-CN"/>
          </a:p>
        </p:txBody>
      </p:sp>
      <p:sp>
        <p:nvSpPr>
          <p:cNvPr id="9" name="灯片编号占位符 8"/>
          <p:cNvSpPr>
            <a:spLocks noGrp="1"/>
          </p:cNvSpPr>
          <p:nvPr>
            <p:ph type="sldNum" sz="quarter" idx="12"/>
          </p:nvPr>
        </p:nvSpPr>
        <p:spPr/>
        <p:txBody>
          <a:bodyPr/>
          <a:lstStyle/>
          <a:p>
            <a:pPr>
              <a:defRPr/>
            </a:pPr>
            <a:fld id="{8C5C1A56-348A-4245-ABB0-C3BEC2A01B68}" type="slidenum">
              <a:rPr lang="zh-CN" altLang="en-US" smtClean="0"/>
              <a:t>‹#›</a:t>
            </a:fld>
            <a:endParaRPr lang="en-US" altLang="zh-CN"/>
          </a:p>
        </p:txBody>
      </p:sp>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DCF5F84E-BA81-4F5B-A455-BB8BE36FD885}" type="slidenum">
              <a:rPr lang="zh-CN" altLang="en-US" smtClean="0"/>
              <a:t>‹#›</a:t>
            </a:fld>
            <a:endParaRPr lang="en-US" altLang="zh-CN"/>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ltLang="zh-CN"/>
          </a:p>
        </p:txBody>
      </p:sp>
      <p:sp>
        <p:nvSpPr>
          <p:cNvPr id="3" name="页脚占位符 2"/>
          <p:cNvSpPr>
            <a:spLocks noGrp="1"/>
          </p:cNvSpPr>
          <p:nvPr>
            <p:ph type="ftr" sz="quarter" idx="11"/>
          </p:nvPr>
        </p:nvSpPr>
        <p:spPr/>
        <p:txBody>
          <a:bodyPr/>
          <a:lstStyle/>
          <a:p>
            <a:pPr>
              <a:defRPr/>
            </a:pPr>
            <a:endParaRPr lang="en-US" altLang="zh-CN"/>
          </a:p>
        </p:txBody>
      </p:sp>
      <p:sp>
        <p:nvSpPr>
          <p:cNvPr id="4" name="灯片编号占位符 3"/>
          <p:cNvSpPr>
            <a:spLocks noGrp="1"/>
          </p:cNvSpPr>
          <p:nvPr>
            <p:ph type="sldNum" sz="quarter" idx="12"/>
          </p:nvPr>
        </p:nvSpPr>
        <p:spPr/>
        <p:txBody>
          <a:bodyPr/>
          <a:lstStyle/>
          <a:p>
            <a:pPr>
              <a:defRPr/>
            </a:pPr>
            <a:fld id="{A3EEEBA0-60C5-484B-BF86-34B2628606EA}" type="slidenum">
              <a:rPr lang="zh-CN" altLang="en-US" smtClean="0"/>
              <a:t>‹#›</a:t>
            </a:fld>
            <a:endParaRPr lang="en-US" altLang="zh-CN"/>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F144D962-B6CE-4C17-B226-C6E9D752E487}" type="slidenum">
              <a:rPr lang="zh-CN" altLang="en-US" smtClean="0"/>
              <a:t>‹#›</a:t>
            </a:fld>
            <a:endParaRPr lang="en-US" altLang="zh-CN"/>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26"/>
          <p:cNvSpPr>
            <a:spLocks noGrp="1" noChangeArrowheads="1"/>
          </p:cNvSpPr>
          <p:nvPr>
            <p:ph type="ftr" sz="quarter" idx="10"/>
          </p:nvPr>
        </p:nvSpPr>
        <p:spPr/>
        <p:txBody>
          <a:bodyPr/>
          <a:lstStyle>
            <a:lvl1pPr>
              <a:defRPr/>
            </a:lvl1pPr>
          </a:lstStyle>
          <a:p>
            <a:pPr>
              <a:defRPr/>
            </a:pPr>
            <a:endParaRPr lang="en-US" altLang="zh-CN"/>
          </a:p>
        </p:txBody>
      </p:sp>
      <p:sp>
        <p:nvSpPr>
          <p:cNvPr id="5" name="Rectangle 427"/>
          <p:cNvSpPr>
            <a:spLocks noGrp="1" noChangeArrowheads="1"/>
          </p:cNvSpPr>
          <p:nvPr>
            <p:ph type="sldNum" sz="quarter" idx="11"/>
          </p:nvPr>
        </p:nvSpPr>
        <p:spPr/>
        <p:txBody>
          <a:bodyPr/>
          <a:lstStyle>
            <a:lvl1pPr>
              <a:defRPr/>
            </a:lvl1pPr>
          </a:lstStyle>
          <a:p>
            <a:pPr>
              <a:defRPr/>
            </a:pPr>
            <a:fld id="{DAD3EDAC-6B19-4071-9CB3-924B02770528}" type="slidenum">
              <a:rPr lang="zh-CN" altLang="en-US"/>
              <a:t>‹#›</a:t>
            </a:fld>
            <a:endParaRPr lang="en-US" altLang="zh-CN"/>
          </a:p>
        </p:txBody>
      </p:sp>
      <p:sp>
        <p:nvSpPr>
          <p:cNvPr id="6"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pPr>
              <a:defRPr/>
            </a:pPr>
            <a:endParaRPr lang="en-US" altLang="zh-CN"/>
          </a:p>
        </p:txBody>
      </p:sp>
      <p:sp>
        <p:nvSpPr>
          <p:cNvPr id="6" name="页脚占位符 5"/>
          <p:cNvSpPr>
            <a:spLocks noGrp="1"/>
          </p:cNvSpPr>
          <p:nvPr>
            <p:ph type="ftr" sz="quarter" idx="11"/>
          </p:nvPr>
        </p:nvSpPr>
        <p:spPr/>
        <p:txBody>
          <a:bodyPr/>
          <a:lstStyle/>
          <a:p>
            <a:pPr>
              <a:defRPr/>
            </a:pPr>
            <a:endParaRPr lang="en-US" altLang="zh-CN"/>
          </a:p>
        </p:txBody>
      </p:sp>
      <p:sp>
        <p:nvSpPr>
          <p:cNvPr id="7" name="灯片编号占位符 6"/>
          <p:cNvSpPr>
            <a:spLocks noGrp="1"/>
          </p:cNvSpPr>
          <p:nvPr>
            <p:ph type="sldNum" sz="quarter" idx="12"/>
          </p:nvPr>
        </p:nvSpPr>
        <p:spPr/>
        <p:txBody>
          <a:bodyPr/>
          <a:lstStyle/>
          <a:p>
            <a:pPr>
              <a:defRPr/>
            </a:pPr>
            <a:fld id="{87AB8BD4-5F02-4B8F-AF8F-5C9C82C342CB}" type="slidenum">
              <a:rPr lang="zh-CN" altLang="en-US" smtClean="0"/>
              <a:t>‹#›</a:t>
            </a:fld>
            <a:endParaRPr lang="en-US" altLang="zh-CN"/>
          </a:p>
        </p:txBody>
      </p: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88BAAEAD-9A10-425C-B894-4CBD5438AA10}" type="slidenum">
              <a:rPr lang="zh-CN" altLang="en-US" smtClean="0"/>
              <a:t>‹#›</a:t>
            </a:fld>
            <a:endParaRPr lang="en-US" altLang="zh-CN"/>
          </a:p>
        </p:txBody>
      </p: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7735" y="620713"/>
            <a:ext cx="2060178" cy="550703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620713"/>
            <a:ext cx="6061104" cy="550703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pPr>
              <a:defRPr/>
            </a:pPr>
            <a:endParaRPr lang="en-US" altLang="zh-CN"/>
          </a:p>
        </p:txBody>
      </p:sp>
      <p:sp>
        <p:nvSpPr>
          <p:cNvPr id="5" name="页脚占位符 4"/>
          <p:cNvSpPr>
            <a:spLocks noGrp="1"/>
          </p:cNvSpPr>
          <p:nvPr>
            <p:ph type="ftr" sz="quarter" idx="11"/>
          </p:nvPr>
        </p:nvSpPr>
        <p:spPr/>
        <p:txBody>
          <a:bodyPr/>
          <a:lstStyle/>
          <a:p>
            <a:pPr>
              <a:defRPr/>
            </a:pPr>
            <a:endParaRPr lang="en-US" altLang="zh-CN"/>
          </a:p>
        </p:txBody>
      </p:sp>
      <p:sp>
        <p:nvSpPr>
          <p:cNvPr id="6" name="灯片编号占位符 5"/>
          <p:cNvSpPr>
            <a:spLocks noGrp="1"/>
          </p:cNvSpPr>
          <p:nvPr>
            <p:ph type="sldNum" sz="quarter" idx="12"/>
          </p:nvPr>
        </p:nvSpPr>
        <p:spPr/>
        <p:txBody>
          <a:bodyPr/>
          <a:lstStyle/>
          <a:p>
            <a:pPr>
              <a:defRPr/>
            </a:pPr>
            <a:fld id="{DACBD8A7-6670-4E03-ABBE-5284906F948F}" type="slidenum">
              <a:rPr lang="zh-CN" altLang="en-US" smtClean="0"/>
              <a:t>‹#›</a:t>
            </a:fld>
            <a:endParaRPr lang="en-US" altLang="zh-CN"/>
          </a:p>
        </p:txBody>
      </p: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3287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26"/>
          <p:cNvSpPr>
            <a:spLocks noGrp="1" noChangeArrowheads="1"/>
          </p:cNvSpPr>
          <p:nvPr>
            <p:ph type="ftr" sz="quarter" idx="10"/>
          </p:nvPr>
        </p:nvSpPr>
        <p:spPr/>
        <p:txBody>
          <a:bodyPr/>
          <a:lstStyle>
            <a:lvl1pPr>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lvl1pPr>
          </a:lstStyle>
          <a:p>
            <a:pPr>
              <a:defRPr/>
            </a:pPr>
            <a:fld id="{8027CF55-0F15-4AAB-90C7-EB112162CF7F}" type="slidenum">
              <a:rPr lang="zh-CN" altLang="en-US"/>
              <a:t>‹#›</a:t>
            </a:fld>
            <a:endParaRPr lang="en-US" altLang="zh-CN"/>
          </a:p>
        </p:txBody>
      </p:sp>
      <p:sp>
        <p:nvSpPr>
          <p:cNvPr id="7"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pPr>
              <a:defRPr/>
            </a:pPr>
            <a:endParaRPr lang="en-US" altLang="zh-CN"/>
          </a:p>
        </p:txBody>
      </p:sp>
      <p:sp>
        <p:nvSpPr>
          <p:cNvPr id="4" name="页脚占位符 3"/>
          <p:cNvSpPr>
            <a:spLocks noGrp="1"/>
          </p:cNvSpPr>
          <p:nvPr>
            <p:ph type="ftr" sz="quarter" idx="11"/>
          </p:nvPr>
        </p:nvSpPr>
        <p:spPr/>
        <p:txBody>
          <a:bodyPr/>
          <a:lstStyle/>
          <a:p>
            <a:pPr>
              <a:defRPr/>
            </a:pPr>
            <a:endParaRPr lang="en-US" altLang="zh-CN"/>
          </a:p>
        </p:txBody>
      </p:sp>
      <p:sp>
        <p:nvSpPr>
          <p:cNvPr id="5" name="灯片编号占位符 4"/>
          <p:cNvSpPr>
            <a:spLocks noGrp="1"/>
          </p:cNvSpPr>
          <p:nvPr>
            <p:ph type="sldNum" sz="quarter" idx="12"/>
          </p:nvPr>
        </p:nvSpPr>
        <p:spPr/>
        <p:txBody>
          <a:bodyPr/>
          <a:lstStyle/>
          <a:p>
            <a:pPr>
              <a:defRPr/>
            </a:pPr>
            <a:fld id="{F4FDCA0F-3235-421B-9B4A-C7D109DB883E}" type="slidenum">
              <a:rPr lang="zh-CN" altLang="en-US" smtClean="0"/>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26"/>
          <p:cNvSpPr>
            <a:spLocks noGrp="1" noChangeArrowheads="1"/>
          </p:cNvSpPr>
          <p:nvPr>
            <p:ph type="ftr" sz="quarter" idx="10"/>
          </p:nvPr>
        </p:nvSpPr>
        <p:spPr/>
        <p:txBody>
          <a:bodyPr/>
          <a:lstStyle>
            <a:lvl1pPr>
              <a:defRPr/>
            </a:lvl1pPr>
          </a:lstStyle>
          <a:p>
            <a:pPr>
              <a:defRPr/>
            </a:pPr>
            <a:endParaRPr lang="en-US" altLang="zh-CN"/>
          </a:p>
        </p:txBody>
      </p:sp>
      <p:sp>
        <p:nvSpPr>
          <p:cNvPr id="8" name="Rectangle 427"/>
          <p:cNvSpPr>
            <a:spLocks noGrp="1" noChangeArrowheads="1"/>
          </p:cNvSpPr>
          <p:nvPr>
            <p:ph type="sldNum" sz="quarter" idx="11"/>
          </p:nvPr>
        </p:nvSpPr>
        <p:spPr/>
        <p:txBody>
          <a:bodyPr/>
          <a:lstStyle>
            <a:lvl1pPr>
              <a:defRPr/>
            </a:lvl1pPr>
          </a:lstStyle>
          <a:p>
            <a:pPr>
              <a:defRPr/>
            </a:pPr>
            <a:fld id="{8C5C1A56-348A-4245-ABB0-C3BEC2A01B68}" type="slidenum">
              <a:rPr lang="zh-CN" altLang="en-US"/>
              <a:t>‹#›</a:t>
            </a:fld>
            <a:endParaRPr lang="en-US" altLang="zh-CN"/>
          </a:p>
        </p:txBody>
      </p:sp>
      <p:sp>
        <p:nvSpPr>
          <p:cNvPr id="9"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26"/>
          <p:cNvSpPr>
            <a:spLocks noGrp="1" noChangeArrowheads="1"/>
          </p:cNvSpPr>
          <p:nvPr>
            <p:ph type="ftr" sz="quarter" idx="10"/>
          </p:nvPr>
        </p:nvSpPr>
        <p:spPr/>
        <p:txBody>
          <a:bodyPr/>
          <a:lstStyle>
            <a:lvl1pPr>
              <a:defRPr/>
            </a:lvl1pPr>
          </a:lstStyle>
          <a:p>
            <a:pPr>
              <a:defRPr/>
            </a:pPr>
            <a:endParaRPr lang="en-US" altLang="zh-CN"/>
          </a:p>
        </p:txBody>
      </p:sp>
      <p:sp>
        <p:nvSpPr>
          <p:cNvPr id="4" name="Rectangle 427"/>
          <p:cNvSpPr>
            <a:spLocks noGrp="1" noChangeArrowheads="1"/>
          </p:cNvSpPr>
          <p:nvPr>
            <p:ph type="sldNum" sz="quarter" idx="11"/>
          </p:nvPr>
        </p:nvSpPr>
        <p:spPr/>
        <p:txBody>
          <a:bodyPr/>
          <a:lstStyle>
            <a:lvl1pPr>
              <a:defRPr/>
            </a:lvl1pPr>
          </a:lstStyle>
          <a:p>
            <a:pPr>
              <a:defRPr/>
            </a:pPr>
            <a:fld id="{DCF5F84E-BA81-4F5B-A455-BB8BE36FD885}" type="slidenum">
              <a:rPr lang="zh-CN" altLang="en-US"/>
              <a:t>‹#›</a:t>
            </a:fld>
            <a:endParaRPr lang="en-US" altLang="zh-CN"/>
          </a:p>
        </p:txBody>
      </p:sp>
      <p:sp>
        <p:nvSpPr>
          <p:cNvPr id="5"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26"/>
          <p:cNvSpPr>
            <a:spLocks noGrp="1" noChangeArrowheads="1"/>
          </p:cNvSpPr>
          <p:nvPr>
            <p:ph type="ftr" sz="quarter" idx="10"/>
          </p:nvPr>
        </p:nvSpPr>
        <p:spPr/>
        <p:txBody>
          <a:bodyPr/>
          <a:lstStyle>
            <a:lvl1pPr>
              <a:defRPr/>
            </a:lvl1pPr>
          </a:lstStyle>
          <a:p>
            <a:pPr>
              <a:defRPr/>
            </a:pPr>
            <a:endParaRPr lang="en-US" altLang="zh-CN"/>
          </a:p>
        </p:txBody>
      </p:sp>
      <p:sp>
        <p:nvSpPr>
          <p:cNvPr id="3" name="Rectangle 427"/>
          <p:cNvSpPr>
            <a:spLocks noGrp="1" noChangeArrowheads="1"/>
          </p:cNvSpPr>
          <p:nvPr>
            <p:ph type="sldNum" sz="quarter" idx="11"/>
          </p:nvPr>
        </p:nvSpPr>
        <p:spPr/>
        <p:txBody>
          <a:bodyPr/>
          <a:lstStyle>
            <a:lvl1pPr>
              <a:defRPr/>
            </a:lvl1pPr>
          </a:lstStyle>
          <a:p>
            <a:pPr>
              <a:defRPr/>
            </a:pPr>
            <a:fld id="{A3EEEBA0-60C5-484B-BF86-34B2628606EA}" type="slidenum">
              <a:rPr lang="zh-CN" altLang="en-US"/>
              <a:t>‹#›</a:t>
            </a:fld>
            <a:endParaRPr lang="en-US" altLang="zh-CN"/>
          </a:p>
        </p:txBody>
      </p:sp>
      <p:sp>
        <p:nvSpPr>
          <p:cNvPr id="4"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26"/>
          <p:cNvSpPr>
            <a:spLocks noGrp="1" noChangeArrowheads="1"/>
          </p:cNvSpPr>
          <p:nvPr>
            <p:ph type="ftr" sz="quarter" idx="10"/>
          </p:nvPr>
        </p:nvSpPr>
        <p:spPr/>
        <p:txBody>
          <a:bodyPr/>
          <a:lstStyle>
            <a:lvl1pPr>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lvl1pPr>
          </a:lstStyle>
          <a:p>
            <a:pPr>
              <a:defRPr/>
            </a:pPr>
            <a:fld id="{F144D962-B6CE-4C17-B226-C6E9D752E487}" type="slidenum">
              <a:rPr lang="zh-CN" altLang="en-US"/>
              <a:t>‹#›</a:t>
            </a:fld>
            <a:endParaRPr lang="en-US" altLang="zh-CN"/>
          </a:p>
        </p:txBody>
      </p:sp>
      <p:sp>
        <p:nvSpPr>
          <p:cNvPr id="7"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26"/>
          <p:cNvSpPr>
            <a:spLocks noGrp="1" noChangeArrowheads="1"/>
          </p:cNvSpPr>
          <p:nvPr>
            <p:ph type="ftr" sz="quarter" idx="10"/>
          </p:nvPr>
        </p:nvSpPr>
        <p:spPr/>
        <p:txBody>
          <a:bodyPr/>
          <a:lstStyle>
            <a:lvl1pPr>
              <a:defRPr/>
            </a:lvl1pPr>
          </a:lstStyle>
          <a:p>
            <a:pPr>
              <a:defRPr/>
            </a:pPr>
            <a:endParaRPr lang="en-US" altLang="zh-CN"/>
          </a:p>
        </p:txBody>
      </p:sp>
      <p:sp>
        <p:nvSpPr>
          <p:cNvPr id="6" name="Rectangle 427"/>
          <p:cNvSpPr>
            <a:spLocks noGrp="1" noChangeArrowheads="1"/>
          </p:cNvSpPr>
          <p:nvPr>
            <p:ph type="sldNum" sz="quarter" idx="11"/>
          </p:nvPr>
        </p:nvSpPr>
        <p:spPr/>
        <p:txBody>
          <a:bodyPr/>
          <a:lstStyle>
            <a:lvl1pPr>
              <a:defRPr/>
            </a:lvl1pPr>
          </a:lstStyle>
          <a:p>
            <a:pPr>
              <a:defRPr/>
            </a:pPr>
            <a:fld id="{87AB8BD4-5F02-4B8F-AF8F-5C9C82C342CB}" type="slidenum">
              <a:rPr lang="zh-CN" altLang="en-US"/>
              <a:t>‹#›</a:t>
            </a:fld>
            <a:endParaRPr lang="en-US" altLang="zh-CN"/>
          </a:p>
        </p:txBody>
      </p:sp>
      <p:sp>
        <p:nvSpPr>
          <p:cNvPr id="7" name="Rectangle 425"/>
          <p:cNvSpPr>
            <a:spLocks noGrp="1" noChangeArrowheads="1"/>
          </p:cNvSpPr>
          <p:nvPr>
            <p:ph type="dt" sz="half" idx="12"/>
          </p:nvPr>
        </p:nvSpPr>
        <p:spPr/>
        <p:txBody>
          <a:bodyPr/>
          <a:lstStyle>
            <a:lvl1pPr>
              <a:defRPr/>
            </a:lvl1pPr>
          </a:lstStyle>
          <a:p>
            <a:pPr>
              <a:defRPr/>
            </a:pPr>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theme" Target="../theme/theme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image" Target="../media/image8.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51013" name="Rectangle 485"/>
          <p:cNvSpPr>
            <a:spLocks noChangeArrowheads="1"/>
          </p:cNvSpPr>
          <p:nvPr/>
        </p:nvSpPr>
        <p:spPr bwMode="gray">
          <a:xfrm>
            <a:off x="0" y="0"/>
            <a:ext cx="9144000" cy="1435100"/>
          </a:xfrm>
          <a:prstGeom prst="rect">
            <a:avLst/>
          </a:prstGeom>
          <a:gradFill rotWithShape="1">
            <a:gsLst>
              <a:gs pos="0">
                <a:schemeClr val="folHlink">
                  <a:alpha val="39999"/>
                </a:schemeClr>
              </a:gs>
              <a:gs pos="100000">
                <a:schemeClr val="folHlink">
                  <a:gamma/>
                  <a:tint val="0"/>
                  <a:invGamma/>
                  <a:alpha val="39999"/>
                </a:schemeClr>
              </a:gs>
            </a:gsLst>
            <a:lin ang="5400000" scaled="1"/>
          </a:gradFill>
          <a:ln w="9525" algn="ctr">
            <a:noFill/>
            <a:miter lim="800000"/>
          </a:ln>
          <a:effectLst/>
        </p:spPr>
        <p:txBody>
          <a:bodyPr wrap="none" anchor="ctr"/>
          <a:lstStyle/>
          <a:p>
            <a:pPr>
              <a:defRPr/>
            </a:pPr>
            <a:endParaRPr lang="zh-CN" altLang="en-US" sz="2800">
              <a:latin typeface="Arial" panose="020B0604020202020204" pitchFamily="34" charset="0"/>
            </a:endParaRPr>
          </a:p>
        </p:txBody>
      </p:sp>
      <p:sp>
        <p:nvSpPr>
          <p:cNvPr id="1027" name="Oval 480"/>
          <p:cNvSpPr>
            <a:spLocks noChangeArrowheads="1"/>
          </p:cNvSpPr>
          <p:nvPr/>
        </p:nvSpPr>
        <p:spPr bwMode="gray">
          <a:xfrm>
            <a:off x="8312150" y="6394450"/>
            <a:ext cx="152400" cy="152400"/>
          </a:xfrm>
          <a:prstGeom prst="ellipse">
            <a:avLst/>
          </a:prstGeom>
          <a:solidFill>
            <a:schemeClr val="hlink"/>
          </a:solidFill>
          <a:ln w="9525" algn="ctr">
            <a:noFill/>
            <a:round/>
          </a:ln>
        </p:spPr>
        <p:txBody>
          <a:bodyPr wrap="none" anchor="ctr"/>
          <a:lstStyle/>
          <a:p>
            <a:endParaRPr lang="zh-CN" altLang="en-US" sz="2800"/>
          </a:p>
        </p:txBody>
      </p:sp>
      <p:sp>
        <p:nvSpPr>
          <p:cNvPr id="1028" name="Oval 481"/>
          <p:cNvSpPr>
            <a:spLocks noChangeArrowheads="1"/>
          </p:cNvSpPr>
          <p:nvPr/>
        </p:nvSpPr>
        <p:spPr bwMode="gray">
          <a:xfrm>
            <a:off x="8551863" y="6392863"/>
            <a:ext cx="152400" cy="152400"/>
          </a:xfrm>
          <a:prstGeom prst="ellipse">
            <a:avLst/>
          </a:prstGeom>
          <a:solidFill>
            <a:schemeClr val="accent1"/>
          </a:solidFill>
          <a:ln w="9525" algn="ctr">
            <a:noFill/>
            <a:round/>
          </a:ln>
        </p:spPr>
        <p:txBody>
          <a:bodyPr wrap="none" anchor="ctr"/>
          <a:lstStyle/>
          <a:p>
            <a:endParaRPr lang="zh-CN" altLang="en-US" sz="2800"/>
          </a:p>
        </p:txBody>
      </p:sp>
      <p:sp>
        <p:nvSpPr>
          <p:cNvPr id="1029" name="Oval 482"/>
          <p:cNvSpPr>
            <a:spLocks noChangeArrowheads="1"/>
          </p:cNvSpPr>
          <p:nvPr/>
        </p:nvSpPr>
        <p:spPr bwMode="gray">
          <a:xfrm>
            <a:off x="7835900" y="6394450"/>
            <a:ext cx="152400" cy="152400"/>
          </a:xfrm>
          <a:prstGeom prst="ellipse">
            <a:avLst/>
          </a:prstGeom>
          <a:solidFill>
            <a:schemeClr val="accent2"/>
          </a:solidFill>
          <a:ln w="9525" algn="ctr">
            <a:noFill/>
            <a:round/>
          </a:ln>
        </p:spPr>
        <p:txBody>
          <a:bodyPr wrap="none" anchor="ctr"/>
          <a:lstStyle/>
          <a:p>
            <a:endParaRPr lang="zh-CN" altLang="en-US" sz="2800"/>
          </a:p>
        </p:txBody>
      </p:sp>
      <p:sp>
        <p:nvSpPr>
          <p:cNvPr id="1030" name="Oval 483"/>
          <p:cNvSpPr>
            <a:spLocks noChangeArrowheads="1"/>
          </p:cNvSpPr>
          <p:nvPr/>
        </p:nvSpPr>
        <p:spPr bwMode="gray">
          <a:xfrm>
            <a:off x="8075613" y="6392863"/>
            <a:ext cx="152400" cy="152400"/>
          </a:xfrm>
          <a:prstGeom prst="ellipse">
            <a:avLst/>
          </a:prstGeom>
          <a:solidFill>
            <a:schemeClr val="folHlink"/>
          </a:solidFill>
          <a:ln w="9525" algn="ctr">
            <a:noFill/>
            <a:round/>
          </a:ln>
        </p:spPr>
        <p:txBody>
          <a:bodyPr wrap="none" anchor="ctr"/>
          <a:lstStyle/>
          <a:p>
            <a:endParaRPr lang="zh-CN" altLang="en-US" sz="2800"/>
          </a:p>
        </p:txBody>
      </p:sp>
      <p:sp>
        <p:nvSpPr>
          <p:cNvPr id="4103" name="Text Box 484"/>
          <p:cNvSpPr txBox="1">
            <a:spLocks noChangeArrowheads="1"/>
          </p:cNvSpPr>
          <p:nvPr/>
        </p:nvSpPr>
        <p:spPr bwMode="gray">
          <a:xfrm>
            <a:off x="5962650" y="6329363"/>
            <a:ext cx="1892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ea typeface="黑体" panose="02010609060101010101" pitchFamily="49" charset="-122"/>
              </a:defRPr>
            </a:lvl1pPr>
            <a:lvl2pPr marL="742950" indent="-285750" eaLnBrk="0" hangingPunct="0">
              <a:defRPr sz="2800">
                <a:solidFill>
                  <a:schemeClr val="tx1"/>
                </a:solidFill>
                <a:latin typeface="Arial" panose="020B0604020202020204" pitchFamily="34" charset="0"/>
                <a:ea typeface="黑体" panose="02010609060101010101" pitchFamily="49" charset="-122"/>
              </a:defRPr>
            </a:lvl2pPr>
            <a:lvl3pPr marL="1143000" indent="-228600" eaLnBrk="0" hangingPunct="0">
              <a:defRPr sz="2800">
                <a:solidFill>
                  <a:schemeClr val="tx1"/>
                </a:solidFill>
                <a:latin typeface="Arial" panose="020B0604020202020204" pitchFamily="34" charset="0"/>
                <a:ea typeface="黑体" panose="02010609060101010101" pitchFamily="49" charset="-122"/>
              </a:defRPr>
            </a:lvl3pPr>
            <a:lvl4pPr marL="1600200" indent="-228600" eaLnBrk="0" hangingPunct="0">
              <a:defRPr sz="2800">
                <a:solidFill>
                  <a:schemeClr val="tx1"/>
                </a:solidFill>
                <a:latin typeface="Arial" panose="020B0604020202020204" pitchFamily="34" charset="0"/>
                <a:ea typeface="黑体" panose="02010609060101010101" pitchFamily="49" charset="-122"/>
              </a:defRPr>
            </a:lvl4pPr>
            <a:lvl5pPr marL="2057400" indent="-228600" eaLnBrk="0" hangingPunct="0">
              <a:defRPr sz="2800">
                <a:solidFill>
                  <a:schemeClr val="tx1"/>
                </a:solidFill>
                <a:latin typeface="Arial" panose="020B0604020202020204" pitchFamily="34" charset="0"/>
                <a:ea typeface="黑体" panose="02010609060101010101" pitchFamily="49" charset="-122"/>
              </a:defRPr>
            </a:lvl5pPr>
            <a:lvl6pPr marL="25146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6pPr>
            <a:lvl7pPr marL="29718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7pPr>
            <a:lvl8pPr marL="34290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8pPr>
            <a:lvl9pPr marL="3886200" indent="-228600" algn="ctr" eaLnBrk="0" fontAlgn="base" hangingPunct="0">
              <a:spcBef>
                <a:spcPct val="0"/>
              </a:spcBef>
              <a:spcAft>
                <a:spcPct val="0"/>
              </a:spcAft>
              <a:defRPr sz="2800">
                <a:solidFill>
                  <a:schemeClr val="tx1"/>
                </a:solidFill>
                <a:latin typeface="Arial" panose="020B0604020202020204" pitchFamily="34" charset="0"/>
                <a:ea typeface="黑体" panose="02010609060101010101" pitchFamily="49" charset="-122"/>
              </a:defRPr>
            </a:lvl9pPr>
          </a:lstStyle>
          <a:p>
            <a:pPr algn="l" eaLnBrk="1" hangingPunct="1">
              <a:spcBef>
                <a:spcPct val="50000"/>
              </a:spcBef>
              <a:defRPr/>
            </a:pPr>
            <a:r>
              <a:rPr lang="en-US" altLang="zh-CN" sz="1200" b="1" smtClean="0">
                <a:ea typeface="宋体" panose="02010600030101010101" pitchFamily="2" charset="-122"/>
              </a:rPr>
              <a:t>www.themegallery.com</a:t>
            </a:r>
          </a:p>
        </p:txBody>
      </p:sp>
      <p:sp>
        <p:nvSpPr>
          <p:cNvPr id="1032" name="Rectangle 5"/>
          <p:cNvSpPr>
            <a:spLocks noGrp="1" noChangeArrowheads="1"/>
          </p:cNvSpPr>
          <p:nvPr>
            <p:ph type="body" idx="1"/>
          </p:nvPr>
        </p:nvSpPr>
        <p:spPr bwMode="gray">
          <a:xfrm>
            <a:off x="457200" y="1328738"/>
            <a:ext cx="8229600" cy="4525962"/>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33" name="Rectangle 306"/>
          <p:cNvSpPr>
            <a:spLocks noChangeArrowheads="1"/>
          </p:cNvSpPr>
          <p:nvPr/>
        </p:nvSpPr>
        <p:spPr bwMode="gray">
          <a:xfrm>
            <a:off x="3124200" y="6245225"/>
            <a:ext cx="2895600" cy="476250"/>
          </a:xfrm>
          <a:prstGeom prst="rect">
            <a:avLst/>
          </a:prstGeom>
          <a:noFill/>
          <a:ln w="9525">
            <a:noFill/>
            <a:miter lim="800000"/>
          </a:ln>
        </p:spPr>
        <p:txBody>
          <a:bodyPr/>
          <a:lstStyle/>
          <a:p>
            <a:endParaRPr lang="en-US" altLang="zh-CN" sz="1400">
              <a:ea typeface="宋体" panose="02010600030101010101" pitchFamily="2" charset="-122"/>
            </a:endParaRPr>
          </a:p>
        </p:txBody>
      </p:sp>
      <p:sp>
        <p:nvSpPr>
          <p:cNvPr id="1034" name="Rectangle 307"/>
          <p:cNvSpPr>
            <a:spLocks noChangeArrowheads="1"/>
          </p:cNvSpPr>
          <p:nvPr/>
        </p:nvSpPr>
        <p:spPr bwMode="gray">
          <a:xfrm>
            <a:off x="6553200" y="6245225"/>
            <a:ext cx="2133600" cy="476250"/>
          </a:xfrm>
          <a:prstGeom prst="rect">
            <a:avLst/>
          </a:prstGeom>
          <a:noFill/>
          <a:ln w="9525">
            <a:noFill/>
            <a:miter lim="800000"/>
          </a:ln>
        </p:spPr>
        <p:txBody>
          <a:bodyPr/>
          <a:lstStyle/>
          <a:p>
            <a:pPr algn="r"/>
            <a:endParaRPr lang="zh-CN" altLang="en-US" sz="1400">
              <a:ea typeface="宋体" panose="02010600030101010101" pitchFamily="2" charset="-122"/>
            </a:endParaRPr>
          </a:p>
        </p:txBody>
      </p:sp>
      <p:sp>
        <p:nvSpPr>
          <p:cNvPr id="150954" name="Rectangle 426"/>
          <p:cNvSpPr>
            <a:spLocks noGrp="1" noChangeArrowheads="1"/>
          </p:cNvSpPr>
          <p:nvPr>
            <p:ph type="ftr" sz="quarter" idx="3"/>
          </p:nvPr>
        </p:nvSpPr>
        <p:spPr bwMode="gray">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a:defRPr/>
            </a:pPr>
            <a:endParaRPr lang="en-US" altLang="zh-CN"/>
          </a:p>
        </p:txBody>
      </p:sp>
      <p:sp>
        <p:nvSpPr>
          <p:cNvPr id="150955" name="Rectangle 427"/>
          <p:cNvSpPr>
            <a:spLocks noGrp="1" noChangeArrowheads="1"/>
          </p:cNvSpPr>
          <p:nvPr>
            <p:ph type="sldNum" sz="quarter" idx="4"/>
          </p:nvPr>
        </p:nvSpPr>
        <p:spPr bwMode="gray">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F4FDCA0F-3235-421B-9B4A-C7D109DB883E}" type="slidenum">
              <a:rPr lang="zh-CN" altLang="en-US"/>
              <a:t>‹#›</a:t>
            </a:fld>
            <a:endParaRPr lang="en-US" altLang="zh-CN"/>
          </a:p>
        </p:txBody>
      </p:sp>
      <p:sp>
        <p:nvSpPr>
          <p:cNvPr id="1037" name="Rectangle 305"/>
          <p:cNvSpPr>
            <a:spLocks noChangeArrowheads="1"/>
          </p:cNvSpPr>
          <p:nvPr/>
        </p:nvSpPr>
        <p:spPr bwMode="gray">
          <a:xfrm>
            <a:off x="457200" y="6245225"/>
            <a:ext cx="2133600" cy="476250"/>
          </a:xfrm>
          <a:prstGeom prst="rect">
            <a:avLst/>
          </a:prstGeom>
          <a:noFill/>
          <a:ln w="9525">
            <a:noFill/>
            <a:miter lim="800000"/>
          </a:ln>
        </p:spPr>
        <p:txBody>
          <a:bodyPr/>
          <a:lstStyle/>
          <a:p>
            <a:pPr algn="l"/>
            <a:endParaRPr lang="en-US" altLang="zh-CN" sz="1400">
              <a:ea typeface="宋体" panose="02010600030101010101" pitchFamily="2" charset="-122"/>
            </a:endParaRPr>
          </a:p>
        </p:txBody>
      </p:sp>
      <p:sp>
        <p:nvSpPr>
          <p:cNvPr id="150953" name="Rectangle 425"/>
          <p:cNvSpPr>
            <a:spLocks noGrp="1" noChangeArrowheads="1"/>
          </p:cNvSpPr>
          <p:nvPr>
            <p:ph type="dt" sz="half" idx="2"/>
          </p:nvPr>
        </p:nvSpPr>
        <p:spPr bwMode="gray">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l">
              <a:defRPr sz="1400">
                <a:latin typeface="Arial" panose="020B0604020202020204" pitchFamily="34" charset="0"/>
                <a:ea typeface="宋体" panose="02010600030101010101" pitchFamily="2" charset="-122"/>
              </a:defRPr>
            </a:lvl1pPr>
          </a:lstStyle>
          <a:p>
            <a:pPr>
              <a:defRPr/>
            </a:pPr>
            <a:endParaRPr lang="en-US" altLang="zh-CN"/>
          </a:p>
        </p:txBody>
      </p:sp>
      <p:sp>
        <p:nvSpPr>
          <p:cNvPr id="1039" name="Rectangle 459"/>
          <p:cNvSpPr>
            <a:spLocks noGrp="1" noChangeArrowheads="1"/>
          </p:cNvSpPr>
          <p:nvPr>
            <p:ph type="title"/>
          </p:nvPr>
        </p:nvSpPr>
        <p:spPr bwMode="gray">
          <a:xfrm>
            <a:off x="233363" y="0"/>
            <a:ext cx="8686800" cy="1087438"/>
          </a:xfrm>
          <a:prstGeom prst="rect">
            <a:avLst/>
          </a:prstGeom>
          <a:noFill/>
          <a:ln w="9525">
            <a:noFill/>
            <a:miter lim="800000"/>
          </a:ln>
          <a:effectLst>
            <a:outerShdw dist="35921" dir="2700000" algn="ctr" rotWithShape="0">
              <a:schemeClr val="bg2">
                <a:alpha val="50000"/>
              </a:schemeClr>
            </a:outerShdw>
          </a:effectLst>
        </p:spPr>
        <p:txBody>
          <a:bodyPr vert="horz" wrap="square" lIns="91440" tIns="45720" rIns="91440" bIns="45720" numCol="1" anchor="ctr" anchorCtr="0" compatLnSpc="1"/>
          <a:lstStyle/>
          <a:p>
            <a:pPr lvl="0"/>
            <a:r>
              <a:rPr lang="zh-CN" altLang="en-US" smtClean="0"/>
              <a:t>单击此处编辑母版标题样式</a:t>
            </a:r>
          </a:p>
        </p:txBody>
      </p:sp>
      <p:pic>
        <p:nvPicPr>
          <p:cNvPr id="150996" name="Picture 468" descr="haba"/>
          <p:cNvPicPr>
            <a:picLocks noChangeAspect="1" noChangeArrowheads="1"/>
          </p:cNvPicPr>
          <p:nvPr/>
        </p:nvPicPr>
        <p:blipFill>
          <a:blip r:embed="rId23" cstate="print"/>
          <a:srcRect/>
          <a:stretch>
            <a:fillRect/>
          </a:stretch>
        </p:blipFill>
        <p:spPr bwMode="gray">
          <a:xfrm rot="4625498">
            <a:off x="2315369" y="6269831"/>
            <a:ext cx="222250" cy="496888"/>
          </a:xfrm>
          <a:prstGeom prst="rect">
            <a:avLst/>
          </a:prstGeom>
          <a:noFill/>
          <a:ln w="9525">
            <a:noFill/>
            <a:miter lim="800000"/>
            <a:headEnd/>
            <a:tailEnd/>
          </a:ln>
        </p:spPr>
      </p:pic>
      <p:grpSp>
        <p:nvGrpSpPr>
          <p:cNvPr id="2" name="Group 469"/>
          <p:cNvGrpSpPr/>
          <p:nvPr/>
        </p:nvGrpSpPr>
        <p:grpSpPr bwMode="auto">
          <a:xfrm rot="264869">
            <a:off x="165100" y="5657850"/>
            <a:ext cx="787400" cy="352425"/>
            <a:chOff x="2044" y="2133"/>
            <a:chExt cx="1329" cy="596"/>
          </a:xfrm>
        </p:grpSpPr>
        <p:pic>
          <p:nvPicPr>
            <p:cNvPr id="1045" name="Picture 470" descr="haba"/>
            <p:cNvPicPr>
              <a:picLocks noChangeAspect="1" noChangeArrowheads="1"/>
            </p:cNvPicPr>
            <p:nvPr userDrawn="1"/>
          </p:nvPicPr>
          <p:blipFill>
            <a:blip r:embed="rId24" cstate="print"/>
            <a:srcRect/>
            <a:stretch>
              <a:fillRect/>
            </a:stretch>
          </p:blipFill>
          <p:spPr bwMode="gray">
            <a:xfrm rot="4260956">
              <a:off x="2409" y="1772"/>
              <a:ext cx="592" cy="1322"/>
            </a:xfrm>
            <a:prstGeom prst="rect">
              <a:avLst/>
            </a:prstGeom>
            <a:noFill/>
            <a:ln w="9525">
              <a:noFill/>
              <a:miter lim="800000"/>
              <a:headEnd/>
              <a:tailEnd/>
            </a:ln>
          </p:spPr>
        </p:pic>
        <p:sp>
          <p:nvSpPr>
            <p:cNvPr id="1046" name="Freeform 471"/>
            <p:cNvSpPr/>
            <p:nvPr userDrawn="1"/>
          </p:nvSpPr>
          <p:spPr bwMode="gray">
            <a:xfrm rot="4245780">
              <a:off x="2418" y="1764"/>
              <a:ext cx="585" cy="1324"/>
            </a:xfrm>
            <a:custGeom>
              <a:avLst/>
              <a:gdLst>
                <a:gd name="T0" fmla="*/ 2 w 1137"/>
                <a:gd name="T1" fmla="*/ 2 h 2558"/>
                <a:gd name="T2" fmla="*/ 1 w 1137"/>
                <a:gd name="T3" fmla="*/ 4 h 2558"/>
                <a:gd name="T4" fmla="*/ 1 w 1137"/>
                <a:gd name="T5" fmla="*/ 4 h 2558"/>
                <a:gd name="T6" fmla="*/ 1 w 1137"/>
                <a:gd name="T7" fmla="*/ 5 h 2558"/>
                <a:gd name="T8" fmla="*/ 1 w 1137"/>
                <a:gd name="T9" fmla="*/ 5 h 2558"/>
                <a:gd name="T10" fmla="*/ 1 w 1137"/>
                <a:gd name="T11" fmla="*/ 6 h 2558"/>
                <a:gd name="T12" fmla="*/ 1 w 1137"/>
                <a:gd name="T13" fmla="*/ 6 h 2558"/>
                <a:gd name="T14" fmla="*/ 1 w 1137"/>
                <a:gd name="T15" fmla="*/ 7 h 2558"/>
                <a:gd name="T16" fmla="*/ 1 w 1137"/>
                <a:gd name="T17" fmla="*/ 7 h 2558"/>
                <a:gd name="T18" fmla="*/ 1 w 1137"/>
                <a:gd name="T19" fmla="*/ 8 h 2558"/>
                <a:gd name="T20" fmla="*/ 1 w 1137"/>
                <a:gd name="T21" fmla="*/ 9 h 2558"/>
                <a:gd name="T22" fmla="*/ 1 w 1137"/>
                <a:gd name="T23" fmla="*/ 9 h 2558"/>
                <a:gd name="T24" fmla="*/ 1 w 1137"/>
                <a:gd name="T25" fmla="*/ 10 h 2558"/>
                <a:gd name="T26" fmla="*/ 1 w 1137"/>
                <a:gd name="T27" fmla="*/ 10 h 2558"/>
                <a:gd name="T28" fmla="*/ 2 w 1137"/>
                <a:gd name="T29" fmla="*/ 10 h 2558"/>
                <a:gd name="T30" fmla="*/ 2 w 1137"/>
                <a:gd name="T31" fmla="*/ 11 h 2558"/>
                <a:gd name="T32" fmla="*/ 2 w 1137"/>
                <a:gd name="T33" fmla="*/ 11 h 2558"/>
                <a:gd name="T34" fmla="*/ 3 w 1137"/>
                <a:gd name="T35" fmla="*/ 11 h 2558"/>
                <a:gd name="T36" fmla="*/ 3 w 1137"/>
                <a:gd name="T37" fmla="*/ 12 h 2558"/>
                <a:gd name="T38" fmla="*/ 3 w 1137"/>
                <a:gd name="T39" fmla="*/ 12 h 2558"/>
                <a:gd name="T40" fmla="*/ 3 w 1137"/>
                <a:gd name="T41" fmla="*/ 13 h 2558"/>
                <a:gd name="T42" fmla="*/ 3 w 1137"/>
                <a:gd name="T43" fmla="*/ 12 h 2558"/>
                <a:gd name="T44" fmla="*/ 3 w 1137"/>
                <a:gd name="T45" fmla="*/ 12 h 2558"/>
                <a:gd name="T46" fmla="*/ 3 w 1137"/>
                <a:gd name="T47" fmla="*/ 11 h 2558"/>
                <a:gd name="T48" fmla="*/ 3 w 1137"/>
                <a:gd name="T49" fmla="*/ 11 h 2558"/>
                <a:gd name="T50" fmla="*/ 4 w 1137"/>
                <a:gd name="T51" fmla="*/ 11 h 2558"/>
                <a:gd name="T52" fmla="*/ 4 w 1137"/>
                <a:gd name="T53" fmla="*/ 11 h 2558"/>
                <a:gd name="T54" fmla="*/ 4 w 1137"/>
                <a:gd name="T55" fmla="*/ 11 h 2558"/>
                <a:gd name="T56" fmla="*/ 4 w 1137"/>
                <a:gd name="T57" fmla="*/ 10 h 2558"/>
                <a:gd name="T58" fmla="*/ 4 w 1137"/>
                <a:gd name="T59" fmla="*/ 10 h 2558"/>
                <a:gd name="T60" fmla="*/ 5 w 1137"/>
                <a:gd name="T61" fmla="*/ 10 h 2558"/>
                <a:gd name="T62" fmla="*/ 5 w 1137"/>
                <a:gd name="T63" fmla="*/ 10 h 2558"/>
                <a:gd name="T64" fmla="*/ 5 w 1137"/>
                <a:gd name="T65" fmla="*/ 9 h 2558"/>
                <a:gd name="T66" fmla="*/ 5 w 1137"/>
                <a:gd name="T67" fmla="*/ 9 h 2558"/>
                <a:gd name="T68" fmla="*/ 5 w 1137"/>
                <a:gd name="T69" fmla="*/ 8 h 2558"/>
                <a:gd name="T70" fmla="*/ 6 w 1137"/>
                <a:gd name="T71" fmla="*/ 7 h 2558"/>
                <a:gd name="T72" fmla="*/ 6 w 1137"/>
                <a:gd name="T73" fmla="*/ 7 h 2558"/>
                <a:gd name="T74" fmla="*/ 6 w 1137"/>
                <a:gd name="T75" fmla="*/ 6 h 2558"/>
                <a:gd name="T76" fmla="*/ 6 w 1137"/>
                <a:gd name="T77" fmla="*/ 6 h 2558"/>
                <a:gd name="T78" fmla="*/ 6 w 1137"/>
                <a:gd name="T79" fmla="*/ 6 h 2558"/>
                <a:gd name="T80" fmla="*/ 5 w 1137"/>
                <a:gd name="T81" fmla="*/ 5 h 2558"/>
                <a:gd name="T82" fmla="*/ 5 w 1137"/>
                <a:gd name="T83" fmla="*/ 5 h 2558"/>
                <a:gd name="T84" fmla="*/ 5 w 1137"/>
                <a:gd name="T85" fmla="*/ 4 h 2558"/>
                <a:gd name="T86" fmla="*/ 5 w 1137"/>
                <a:gd name="T87" fmla="*/ 4 h 2558"/>
                <a:gd name="T88" fmla="*/ 5 w 1137"/>
                <a:gd name="T89" fmla="*/ 3 h 2558"/>
                <a:gd name="T90" fmla="*/ 4 w 1137"/>
                <a:gd name="T91" fmla="*/ 3 h 2558"/>
                <a:gd name="T92" fmla="*/ 4 w 1137"/>
                <a:gd name="T93" fmla="*/ 3 h 2558"/>
                <a:gd name="T94" fmla="*/ 4 w 1137"/>
                <a:gd name="T95" fmla="*/ 3 h 2558"/>
                <a:gd name="T96" fmla="*/ 4 w 1137"/>
                <a:gd name="T97" fmla="*/ 2 h 2558"/>
                <a:gd name="T98" fmla="*/ 3 w 1137"/>
                <a:gd name="T99" fmla="*/ 2 h 2558"/>
                <a:gd name="T100" fmla="*/ 3 w 1137"/>
                <a:gd name="T101" fmla="*/ 2 h 2558"/>
                <a:gd name="T102" fmla="*/ 3 w 1137"/>
                <a:gd name="T103" fmla="*/ 1 h 2558"/>
                <a:gd name="T104" fmla="*/ 3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70000"/>
                  </a:schemeClr>
                </a:gs>
                <a:gs pos="100000">
                  <a:schemeClr val="hlink">
                    <a:alpha val="70000"/>
                  </a:schemeClr>
                </a:gs>
              </a:gsLst>
              <a:lin ang="2700000" scaled="1"/>
            </a:gradFill>
            <a:ln w="9525" cap="flat" cmpd="sng">
              <a:noFill/>
              <a:prstDash val="solid"/>
              <a:round/>
            </a:ln>
          </p:spPr>
          <p:txBody>
            <a:bodyPr wrap="none" anchor="ctr"/>
            <a:lstStyle/>
            <a:p>
              <a:endParaRPr lang="zh-CN" altLang="en-US"/>
            </a:p>
          </p:txBody>
        </p:sp>
      </p:grpSp>
      <p:grpSp>
        <p:nvGrpSpPr>
          <p:cNvPr id="3" name="Group 472"/>
          <p:cNvGrpSpPr/>
          <p:nvPr/>
        </p:nvGrpSpPr>
        <p:grpSpPr bwMode="auto">
          <a:xfrm rot="1366339" flipV="1">
            <a:off x="1071563" y="5967413"/>
            <a:ext cx="650875" cy="292100"/>
            <a:chOff x="2044" y="2133"/>
            <a:chExt cx="1329" cy="596"/>
          </a:xfrm>
        </p:grpSpPr>
        <p:pic>
          <p:nvPicPr>
            <p:cNvPr id="1043" name="Picture 473" descr="haba"/>
            <p:cNvPicPr>
              <a:picLocks noChangeAspect="1" noChangeArrowheads="1"/>
            </p:cNvPicPr>
            <p:nvPr userDrawn="1"/>
          </p:nvPicPr>
          <p:blipFill>
            <a:blip r:embed="rId25" cstate="print"/>
            <a:srcRect/>
            <a:stretch>
              <a:fillRect/>
            </a:stretch>
          </p:blipFill>
          <p:spPr bwMode="gray">
            <a:xfrm rot="4260956">
              <a:off x="2409" y="1772"/>
              <a:ext cx="592" cy="1322"/>
            </a:xfrm>
            <a:prstGeom prst="rect">
              <a:avLst/>
            </a:prstGeom>
            <a:noFill/>
            <a:ln w="9525">
              <a:noFill/>
              <a:miter lim="800000"/>
              <a:headEnd/>
              <a:tailEnd/>
            </a:ln>
          </p:spPr>
        </p:pic>
        <p:sp>
          <p:nvSpPr>
            <p:cNvPr id="1044" name="Freeform 474"/>
            <p:cNvSpPr/>
            <p:nvPr userDrawn="1"/>
          </p:nvSpPr>
          <p:spPr bwMode="gray">
            <a:xfrm rot="4245780">
              <a:off x="2410" y="1770"/>
              <a:ext cx="583" cy="1323"/>
            </a:xfrm>
            <a:custGeom>
              <a:avLst/>
              <a:gdLst>
                <a:gd name="T0" fmla="*/ 2 w 1137"/>
                <a:gd name="T1" fmla="*/ 2 h 2558"/>
                <a:gd name="T2" fmla="*/ 1 w 1137"/>
                <a:gd name="T3" fmla="*/ 4 h 2558"/>
                <a:gd name="T4" fmla="*/ 1 w 1137"/>
                <a:gd name="T5" fmla="*/ 4 h 2558"/>
                <a:gd name="T6" fmla="*/ 1 w 1137"/>
                <a:gd name="T7" fmla="*/ 5 h 2558"/>
                <a:gd name="T8" fmla="*/ 1 w 1137"/>
                <a:gd name="T9" fmla="*/ 5 h 2558"/>
                <a:gd name="T10" fmla="*/ 1 w 1137"/>
                <a:gd name="T11" fmla="*/ 6 h 2558"/>
                <a:gd name="T12" fmla="*/ 1 w 1137"/>
                <a:gd name="T13" fmla="*/ 6 h 2558"/>
                <a:gd name="T14" fmla="*/ 1 w 1137"/>
                <a:gd name="T15" fmla="*/ 7 h 2558"/>
                <a:gd name="T16" fmla="*/ 1 w 1137"/>
                <a:gd name="T17" fmla="*/ 7 h 2558"/>
                <a:gd name="T18" fmla="*/ 1 w 1137"/>
                <a:gd name="T19" fmla="*/ 8 h 2558"/>
                <a:gd name="T20" fmla="*/ 1 w 1137"/>
                <a:gd name="T21" fmla="*/ 9 h 2558"/>
                <a:gd name="T22" fmla="*/ 1 w 1137"/>
                <a:gd name="T23" fmla="*/ 9 h 2558"/>
                <a:gd name="T24" fmla="*/ 1 w 1137"/>
                <a:gd name="T25" fmla="*/ 10 h 2558"/>
                <a:gd name="T26" fmla="*/ 1 w 1137"/>
                <a:gd name="T27" fmla="*/ 10 h 2558"/>
                <a:gd name="T28" fmla="*/ 2 w 1137"/>
                <a:gd name="T29" fmla="*/ 10 h 2558"/>
                <a:gd name="T30" fmla="*/ 2 w 1137"/>
                <a:gd name="T31" fmla="*/ 11 h 2558"/>
                <a:gd name="T32" fmla="*/ 2 w 1137"/>
                <a:gd name="T33" fmla="*/ 11 h 2558"/>
                <a:gd name="T34" fmla="*/ 3 w 1137"/>
                <a:gd name="T35" fmla="*/ 11 h 2558"/>
                <a:gd name="T36" fmla="*/ 3 w 1137"/>
                <a:gd name="T37" fmla="*/ 12 h 2558"/>
                <a:gd name="T38" fmla="*/ 3 w 1137"/>
                <a:gd name="T39" fmla="*/ 12 h 2558"/>
                <a:gd name="T40" fmla="*/ 3 w 1137"/>
                <a:gd name="T41" fmla="*/ 13 h 2558"/>
                <a:gd name="T42" fmla="*/ 3 w 1137"/>
                <a:gd name="T43" fmla="*/ 12 h 2558"/>
                <a:gd name="T44" fmla="*/ 3 w 1137"/>
                <a:gd name="T45" fmla="*/ 12 h 2558"/>
                <a:gd name="T46" fmla="*/ 3 w 1137"/>
                <a:gd name="T47" fmla="*/ 11 h 2558"/>
                <a:gd name="T48" fmla="*/ 3 w 1137"/>
                <a:gd name="T49" fmla="*/ 11 h 2558"/>
                <a:gd name="T50" fmla="*/ 4 w 1137"/>
                <a:gd name="T51" fmla="*/ 11 h 2558"/>
                <a:gd name="T52" fmla="*/ 4 w 1137"/>
                <a:gd name="T53" fmla="*/ 11 h 2558"/>
                <a:gd name="T54" fmla="*/ 4 w 1137"/>
                <a:gd name="T55" fmla="*/ 10 h 2558"/>
                <a:gd name="T56" fmla="*/ 4 w 1137"/>
                <a:gd name="T57" fmla="*/ 10 h 2558"/>
                <a:gd name="T58" fmla="*/ 4 w 1137"/>
                <a:gd name="T59" fmla="*/ 10 h 2558"/>
                <a:gd name="T60" fmla="*/ 5 w 1137"/>
                <a:gd name="T61" fmla="*/ 10 h 2558"/>
                <a:gd name="T62" fmla="*/ 5 w 1137"/>
                <a:gd name="T63" fmla="*/ 9 h 2558"/>
                <a:gd name="T64" fmla="*/ 5 w 1137"/>
                <a:gd name="T65" fmla="*/ 9 h 2558"/>
                <a:gd name="T66" fmla="*/ 5 w 1137"/>
                <a:gd name="T67" fmla="*/ 9 h 2558"/>
                <a:gd name="T68" fmla="*/ 5 w 1137"/>
                <a:gd name="T69" fmla="*/ 8 h 2558"/>
                <a:gd name="T70" fmla="*/ 5 w 1137"/>
                <a:gd name="T71" fmla="*/ 7 h 2558"/>
                <a:gd name="T72" fmla="*/ 6 w 1137"/>
                <a:gd name="T73" fmla="*/ 7 h 2558"/>
                <a:gd name="T74" fmla="*/ 6 w 1137"/>
                <a:gd name="T75" fmla="*/ 6 h 2558"/>
                <a:gd name="T76" fmla="*/ 6 w 1137"/>
                <a:gd name="T77" fmla="*/ 6 h 2558"/>
                <a:gd name="T78" fmla="*/ 5 w 1137"/>
                <a:gd name="T79" fmla="*/ 6 h 2558"/>
                <a:gd name="T80" fmla="*/ 5 w 1137"/>
                <a:gd name="T81" fmla="*/ 5 h 2558"/>
                <a:gd name="T82" fmla="*/ 5 w 1137"/>
                <a:gd name="T83" fmla="*/ 5 h 2558"/>
                <a:gd name="T84" fmla="*/ 5 w 1137"/>
                <a:gd name="T85" fmla="*/ 4 h 2558"/>
                <a:gd name="T86" fmla="*/ 5 w 1137"/>
                <a:gd name="T87" fmla="*/ 4 h 2558"/>
                <a:gd name="T88" fmla="*/ 5 w 1137"/>
                <a:gd name="T89" fmla="*/ 3 h 2558"/>
                <a:gd name="T90" fmla="*/ 4 w 1137"/>
                <a:gd name="T91" fmla="*/ 3 h 2558"/>
                <a:gd name="T92" fmla="*/ 4 w 1137"/>
                <a:gd name="T93" fmla="*/ 3 h 2558"/>
                <a:gd name="T94" fmla="*/ 4 w 1137"/>
                <a:gd name="T95" fmla="*/ 3 h 2558"/>
                <a:gd name="T96" fmla="*/ 4 w 1137"/>
                <a:gd name="T97" fmla="*/ 2 h 2558"/>
                <a:gd name="T98" fmla="*/ 3 w 1137"/>
                <a:gd name="T99" fmla="*/ 2 h 2558"/>
                <a:gd name="T100" fmla="*/ 3 w 1137"/>
                <a:gd name="T101" fmla="*/ 2 h 2558"/>
                <a:gd name="T102" fmla="*/ 3 w 1137"/>
                <a:gd name="T103" fmla="*/ 1 h 2558"/>
                <a:gd name="T104" fmla="*/ 3 w 1137"/>
                <a:gd name="T105" fmla="*/ 1 h 255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37" h="2558">
                  <a:moveTo>
                    <a:pt x="525" y="0"/>
                  </a:moveTo>
                  <a:lnTo>
                    <a:pt x="520" y="86"/>
                  </a:lnTo>
                  <a:lnTo>
                    <a:pt x="511" y="233"/>
                  </a:lnTo>
                  <a:lnTo>
                    <a:pt x="490" y="311"/>
                  </a:lnTo>
                  <a:lnTo>
                    <a:pt x="457" y="380"/>
                  </a:lnTo>
                  <a:lnTo>
                    <a:pt x="385" y="446"/>
                  </a:lnTo>
                  <a:lnTo>
                    <a:pt x="286" y="530"/>
                  </a:lnTo>
                  <a:lnTo>
                    <a:pt x="214" y="626"/>
                  </a:lnTo>
                  <a:lnTo>
                    <a:pt x="171" y="691"/>
                  </a:lnTo>
                  <a:lnTo>
                    <a:pt x="154" y="695"/>
                  </a:lnTo>
                  <a:lnTo>
                    <a:pt x="153" y="722"/>
                  </a:lnTo>
                  <a:lnTo>
                    <a:pt x="141" y="727"/>
                  </a:lnTo>
                  <a:lnTo>
                    <a:pt x="135" y="757"/>
                  </a:lnTo>
                  <a:lnTo>
                    <a:pt x="120" y="764"/>
                  </a:lnTo>
                  <a:lnTo>
                    <a:pt x="114" y="790"/>
                  </a:lnTo>
                  <a:lnTo>
                    <a:pt x="97" y="806"/>
                  </a:lnTo>
                  <a:lnTo>
                    <a:pt x="94" y="838"/>
                  </a:lnTo>
                  <a:lnTo>
                    <a:pt x="81" y="848"/>
                  </a:lnTo>
                  <a:lnTo>
                    <a:pt x="78" y="872"/>
                  </a:lnTo>
                  <a:lnTo>
                    <a:pt x="70" y="874"/>
                  </a:lnTo>
                  <a:lnTo>
                    <a:pt x="66" y="910"/>
                  </a:lnTo>
                  <a:lnTo>
                    <a:pt x="57" y="926"/>
                  </a:lnTo>
                  <a:lnTo>
                    <a:pt x="57" y="949"/>
                  </a:lnTo>
                  <a:lnTo>
                    <a:pt x="43" y="959"/>
                  </a:lnTo>
                  <a:lnTo>
                    <a:pt x="45" y="986"/>
                  </a:lnTo>
                  <a:lnTo>
                    <a:pt x="34" y="1000"/>
                  </a:lnTo>
                  <a:lnTo>
                    <a:pt x="39" y="1031"/>
                  </a:lnTo>
                  <a:lnTo>
                    <a:pt x="30" y="1043"/>
                  </a:lnTo>
                  <a:lnTo>
                    <a:pt x="31" y="1066"/>
                  </a:lnTo>
                  <a:lnTo>
                    <a:pt x="22" y="1088"/>
                  </a:lnTo>
                  <a:lnTo>
                    <a:pt x="24" y="1133"/>
                  </a:lnTo>
                  <a:lnTo>
                    <a:pt x="15" y="1150"/>
                  </a:lnTo>
                  <a:lnTo>
                    <a:pt x="12" y="1172"/>
                  </a:lnTo>
                  <a:lnTo>
                    <a:pt x="13" y="1195"/>
                  </a:lnTo>
                  <a:lnTo>
                    <a:pt x="7" y="1216"/>
                  </a:lnTo>
                  <a:lnTo>
                    <a:pt x="4" y="1235"/>
                  </a:lnTo>
                  <a:lnTo>
                    <a:pt x="0" y="1258"/>
                  </a:lnTo>
                  <a:lnTo>
                    <a:pt x="9" y="1283"/>
                  </a:lnTo>
                  <a:lnTo>
                    <a:pt x="3" y="1316"/>
                  </a:lnTo>
                  <a:lnTo>
                    <a:pt x="9" y="1354"/>
                  </a:lnTo>
                  <a:lnTo>
                    <a:pt x="15" y="1379"/>
                  </a:lnTo>
                  <a:lnTo>
                    <a:pt x="7" y="1400"/>
                  </a:lnTo>
                  <a:lnTo>
                    <a:pt x="18" y="1421"/>
                  </a:lnTo>
                  <a:lnTo>
                    <a:pt x="19" y="1445"/>
                  </a:lnTo>
                  <a:lnTo>
                    <a:pt x="27" y="1480"/>
                  </a:lnTo>
                  <a:lnTo>
                    <a:pt x="30" y="1505"/>
                  </a:lnTo>
                  <a:lnTo>
                    <a:pt x="37" y="1525"/>
                  </a:lnTo>
                  <a:lnTo>
                    <a:pt x="33" y="1558"/>
                  </a:lnTo>
                  <a:lnTo>
                    <a:pt x="45" y="1574"/>
                  </a:lnTo>
                  <a:lnTo>
                    <a:pt x="43" y="1610"/>
                  </a:lnTo>
                  <a:lnTo>
                    <a:pt x="52" y="1625"/>
                  </a:lnTo>
                  <a:lnTo>
                    <a:pt x="55" y="1646"/>
                  </a:lnTo>
                  <a:lnTo>
                    <a:pt x="67" y="1654"/>
                  </a:lnTo>
                  <a:lnTo>
                    <a:pt x="67" y="1693"/>
                  </a:lnTo>
                  <a:lnTo>
                    <a:pt x="76" y="1702"/>
                  </a:lnTo>
                  <a:lnTo>
                    <a:pt x="88" y="1723"/>
                  </a:lnTo>
                  <a:lnTo>
                    <a:pt x="91" y="1751"/>
                  </a:lnTo>
                  <a:lnTo>
                    <a:pt x="109" y="1772"/>
                  </a:lnTo>
                  <a:lnTo>
                    <a:pt x="118" y="1802"/>
                  </a:lnTo>
                  <a:lnTo>
                    <a:pt x="133" y="1810"/>
                  </a:lnTo>
                  <a:lnTo>
                    <a:pt x="139" y="1838"/>
                  </a:lnTo>
                  <a:lnTo>
                    <a:pt x="156" y="1853"/>
                  </a:lnTo>
                  <a:lnTo>
                    <a:pt x="153" y="1874"/>
                  </a:lnTo>
                  <a:lnTo>
                    <a:pt x="171" y="1880"/>
                  </a:lnTo>
                  <a:lnTo>
                    <a:pt x="174" y="1913"/>
                  </a:lnTo>
                  <a:lnTo>
                    <a:pt x="184" y="1915"/>
                  </a:lnTo>
                  <a:lnTo>
                    <a:pt x="187" y="1933"/>
                  </a:lnTo>
                  <a:lnTo>
                    <a:pt x="205" y="1940"/>
                  </a:lnTo>
                  <a:lnTo>
                    <a:pt x="213" y="1964"/>
                  </a:lnTo>
                  <a:lnTo>
                    <a:pt x="231" y="1969"/>
                  </a:lnTo>
                  <a:lnTo>
                    <a:pt x="246" y="1990"/>
                  </a:lnTo>
                  <a:lnTo>
                    <a:pt x="262" y="1993"/>
                  </a:lnTo>
                  <a:lnTo>
                    <a:pt x="270" y="2011"/>
                  </a:lnTo>
                  <a:lnTo>
                    <a:pt x="289" y="2024"/>
                  </a:lnTo>
                  <a:lnTo>
                    <a:pt x="297" y="2047"/>
                  </a:lnTo>
                  <a:lnTo>
                    <a:pt x="318" y="2063"/>
                  </a:lnTo>
                  <a:lnTo>
                    <a:pt x="333" y="2081"/>
                  </a:lnTo>
                  <a:lnTo>
                    <a:pt x="348" y="2087"/>
                  </a:lnTo>
                  <a:lnTo>
                    <a:pt x="360" y="2108"/>
                  </a:lnTo>
                  <a:lnTo>
                    <a:pt x="369" y="2108"/>
                  </a:lnTo>
                  <a:lnTo>
                    <a:pt x="376" y="2125"/>
                  </a:lnTo>
                  <a:lnTo>
                    <a:pt x="399" y="2137"/>
                  </a:lnTo>
                  <a:lnTo>
                    <a:pt x="415" y="2162"/>
                  </a:lnTo>
                  <a:lnTo>
                    <a:pt x="430" y="2159"/>
                  </a:lnTo>
                  <a:lnTo>
                    <a:pt x="439" y="2174"/>
                  </a:lnTo>
                  <a:lnTo>
                    <a:pt x="444" y="2194"/>
                  </a:lnTo>
                  <a:lnTo>
                    <a:pt x="454" y="2192"/>
                  </a:lnTo>
                  <a:lnTo>
                    <a:pt x="469" y="2210"/>
                  </a:lnTo>
                  <a:lnTo>
                    <a:pt x="466" y="2225"/>
                  </a:lnTo>
                  <a:lnTo>
                    <a:pt x="484" y="2228"/>
                  </a:lnTo>
                  <a:lnTo>
                    <a:pt x="487" y="2252"/>
                  </a:lnTo>
                  <a:lnTo>
                    <a:pt x="492" y="2279"/>
                  </a:lnTo>
                  <a:lnTo>
                    <a:pt x="501" y="2293"/>
                  </a:lnTo>
                  <a:lnTo>
                    <a:pt x="502" y="2312"/>
                  </a:lnTo>
                  <a:lnTo>
                    <a:pt x="510" y="2329"/>
                  </a:lnTo>
                  <a:lnTo>
                    <a:pt x="507" y="2351"/>
                  </a:lnTo>
                  <a:lnTo>
                    <a:pt x="513" y="2362"/>
                  </a:lnTo>
                  <a:lnTo>
                    <a:pt x="511" y="2390"/>
                  </a:lnTo>
                  <a:lnTo>
                    <a:pt x="514" y="2420"/>
                  </a:lnTo>
                  <a:lnTo>
                    <a:pt x="520" y="2455"/>
                  </a:lnTo>
                  <a:lnTo>
                    <a:pt x="520" y="2501"/>
                  </a:lnTo>
                  <a:lnTo>
                    <a:pt x="523" y="2558"/>
                  </a:lnTo>
                  <a:lnTo>
                    <a:pt x="535" y="2548"/>
                  </a:lnTo>
                  <a:lnTo>
                    <a:pt x="541" y="2522"/>
                  </a:lnTo>
                  <a:lnTo>
                    <a:pt x="547" y="2482"/>
                  </a:lnTo>
                  <a:lnTo>
                    <a:pt x="555" y="2479"/>
                  </a:lnTo>
                  <a:lnTo>
                    <a:pt x="552" y="2458"/>
                  </a:lnTo>
                  <a:lnTo>
                    <a:pt x="558" y="2422"/>
                  </a:lnTo>
                  <a:lnTo>
                    <a:pt x="570" y="2419"/>
                  </a:lnTo>
                  <a:lnTo>
                    <a:pt x="567" y="2387"/>
                  </a:lnTo>
                  <a:lnTo>
                    <a:pt x="577" y="2390"/>
                  </a:lnTo>
                  <a:lnTo>
                    <a:pt x="576" y="2363"/>
                  </a:lnTo>
                  <a:lnTo>
                    <a:pt x="591" y="2363"/>
                  </a:lnTo>
                  <a:lnTo>
                    <a:pt x="586" y="2329"/>
                  </a:lnTo>
                  <a:lnTo>
                    <a:pt x="594" y="2308"/>
                  </a:lnTo>
                  <a:lnTo>
                    <a:pt x="601" y="2315"/>
                  </a:lnTo>
                  <a:lnTo>
                    <a:pt x="606" y="2276"/>
                  </a:lnTo>
                  <a:lnTo>
                    <a:pt x="616" y="2276"/>
                  </a:lnTo>
                  <a:lnTo>
                    <a:pt x="618" y="2251"/>
                  </a:lnTo>
                  <a:lnTo>
                    <a:pt x="625" y="2252"/>
                  </a:lnTo>
                  <a:lnTo>
                    <a:pt x="627" y="2230"/>
                  </a:lnTo>
                  <a:lnTo>
                    <a:pt x="642" y="2237"/>
                  </a:lnTo>
                  <a:lnTo>
                    <a:pt x="646" y="2222"/>
                  </a:lnTo>
                  <a:lnTo>
                    <a:pt x="654" y="2221"/>
                  </a:lnTo>
                  <a:lnTo>
                    <a:pt x="655" y="2192"/>
                  </a:lnTo>
                  <a:lnTo>
                    <a:pt x="672" y="2194"/>
                  </a:lnTo>
                  <a:lnTo>
                    <a:pt x="672" y="2176"/>
                  </a:lnTo>
                  <a:lnTo>
                    <a:pt x="682" y="2179"/>
                  </a:lnTo>
                  <a:lnTo>
                    <a:pt x="684" y="2158"/>
                  </a:lnTo>
                  <a:lnTo>
                    <a:pt x="700" y="2164"/>
                  </a:lnTo>
                  <a:lnTo>
                    <a:pt x="705" y="2140"/>
                  </a:lnTo>
                  <a:lnTo>
                    <a:pt x="720" y="2141"/>
                  </a:lnTo>
                  <a:lnTo>
                    <a:pt x="721" y="2119"/>
                  </a:lnTo>
                  <a:lnTo>
                    <a:pt x="738" y="2119"/>
                  </a:lnTo>
                  <a:lnTo>
                    <a:pt x="744" y="2102"/>
                  </a:lnTo>
                  <a:lnTo>
                    <a:pt x="756" y="2104"/>
                  </a:lnTo>
                  <a:lnTo>
                    <a:pt x="756" y="2084"/>
                  </a:lnTo>
                  <a:lnTo>
                    <a:pt x="775" y="2083"/>
                  </a:lnTo>
                  <a:lnTo>
                    <a:pt x="783" y="2065"/>
                  </a:lnTo>
                  <a:lnTo>
                    <a:pt x="798" y="2063"/>
                  </a:lnTo>
                  <a:lnTo>
                    <a:pt x="804" y="2048"/>
                  </a:lnTo>
                  <a:lnTo>
                    <a:pt x="819" y="2048"/>
                  </a:lnTo>
                  <a:lnTo>
                    <a:pt x="825" y="2038"/>
                  </a:lnTo>
                  <a:lnTo>
                    <a:pt x="835" y="2041"/>
                  </a:lnTo>
                  <a:lnTo>
                    <a:pt x="834" y="2020"/>
                  </a:lnTo>
                  <a:lnTo>
                    <a:pt x="852" y="2023"/>
                  </a:lnTo>
                  <a:lnTo>
                    <a:pt x="853" y="2005"/>
                  </a:lnTo>
                  <a:lnTo>
                    <a:pt x="868" y="2003"/>
                  </a:lnTo>
                  <a:lnTo>
                    <a:pt x="877" y="1984"/>
                  </a:lnTo>
                  <a:lnTo>
                    <a:pt x="891" y="1972"/>
                  </a:lnTo>
                  <a:lnTo>
                    <a:pt x="904" y="1972"/>
                  </a:lnTo>
                  <a:lnTo>
                    <a:pt x="912" y="1943"/>
                  </a:lnTo>
                  <a:lnTo>
                    <a:pt x="921" y="1933"/>
                  </a:lnTo>
                  <a:lnTo>
                    <a:pt x="940" y="1939"/>
                  </a:lnTo>
                  <a:lnTo>
                    <a:pt x="943" y="1912"/>
                  </a:lnTo>
                  <a:lnTo>
                    <a:pt x="955" y="1906"/>
                  </a:lnTo>
                  <a:lnTo>
                    <a:pt x="958" y="1886"/>
                  </a:lnTo>
                  <a:lnTo>
                    <a:pt x="984" y="1885"/>
                  </a:lnTo>
                  <a:lnTo>
                    <a:pt x="987" y="1852"/>
                  </a:lnTo>
                  <a:lnTo>
                    <a:pt x="1005" y="1844"/>
                  </a:lnTo>
                  <a:lnTo>
                    <a:pt x="1012" y="1826"/>
                  </a:lnTo>
                  <a:lnTo>
                    <a:pt x="1026" y="1825"/>
                  </a:lnTo>
                  <a:lnTo>
                    <a:pt x="1027" y="1796"/>
                  </a:lnTo>
                  <a:lnTo>
                    <a:pt x="1038" y="1796"/>
                  </a:lnTo>
                  <a:lnTo>
                    <a:pt x="1039" y="1780"/>
                  </a:lnTo>
                  <a:lnTo>
                    <a:pt x="1053" y="1769"/>
                  </a:lnTo>
                  <a:lnTo>
                    <a:pt x="1053" y="1753"/>
                  </a:lnTo>
                  <a:lnTo>
                    <a:pt x="1066" y="1735"/>
                  </a:lnTo>
                  <a:lnTo>
                    <a:pt x="1063" y="1702"/>
                  </a:lnTo>
                  <a:lnTo>
                    <a:pt x="1074" y="1693"/>
                  </a:lnTo>
                  <a:lnTo>
                    <a:pt x="1075" y="1655"/>
                  </a:lnTo>
                  <a:lnTo>
                    <a:pt x="1087" y="1649"/>
                  </a:lnTo>
                  <a:lnTo>
                    <a:pt x="1078" y="1625"/>
                  </a:lnTo>
                  <a:lnTo>
                    <a:pt x="1084" y="1612"/>
                  </a:lnTo>
                  <a:lnTo>
                    <a:pt x="1086" y="1582"/>
                  </a:lnTo>
                  <a:lnTo>
                    <a:pt x="1095" y="1582"/>
                  </a:lnTo>
                  <a:lnTo>
                    <a:pt x="1095" y="1553"/>
                  </a:lnTo>
                  <a:lnTo>
                    <a:pt x="1102" y="1541"/>
                  </a:lnTo>
                  <a:lnTo>
                    <a:pt x="1107" y="1501"/>
                  </a:lnTo>
                  <a:lnTo>
                    <a:pt x="1122" y="1474"/>
                  </a:lnTo>
                  <a:lnTo>
                    <a:pt x="1122" y="1448"/>
                  </a:lnTo>
                  <a:lnTo>
                    <a:pt x="1126" y="1400"/>
                  </a:lnTo>
                  <a:lnTo>
                    <a:pt x="1134" y="1385"/>
                  </a:lnTo>
                  <a:lnTo>
                    <a:pt x="1128" y="1367"/>
                  </a:lnTo>
                  <a:lnTo>
                    <a:pt x="1135" y="1340"/>
                  </a:lnTo>
                  <a:lnTo>
                    <a:pt x="1132" y="1322"/>
                  </a:lnTo>
                  <a:lnTo>
                    <a:pt x="1132" y="1304"/>
                  </a:lnTo>
                  <a:lnTo>
                    <a:pt x="1135" y="1282"/>
                  </a:lnTo>
                  <a:lnTo>
                    <a:pt x="1123" y="1273"/>
                  </a:lnTo>
                  <a:lnTo>
                    <a:pt x="1137" y="1249"/>
                  </a:lnTo>
                  <a:lnTo>
                    <a:pt x="1122" y="1241"/>
                  </a:lnTo>
                  <a:lnTo>
                    <a:pt x="1135" y="1216"/>
                  </a:lnTo>
                  <a:lnTo>
                    <a:pt x="1131" y="1193"/>
                  </a:lnTo>
                  <a:lnTo>
                    <a:pt x="1128" y="1187"/>
                  </a:lnTo>
                  <a:lnTo>
                    <a:pt x="1128" y="1162"/>
                  </a:lnTo>
                  <a:lnTo>
                    <a:pt x="1120" y="1152"/>
                  </a:lnTo>
                  <a:lnTo>
                    <a:pt x="1120" y="1130"/>
                  </a:lnTo>
                  <a:lnTo>
                    <a:pt x="1108" y="1118"/>
                  </a:lnTo>
                  <a:lnTo>
                    <a:pt x="1117" y="1094"/>
                  </a:lnTo>
                  <a:lnTo>
                    <a:pt x="1108" y="1086"/>
                  </a:lnTo>
                  <a:lnTo>
                    <a:pt x="1108" y="1053"/>
                  </a:lnTo>
                  <a:lnTo>
                    <a:pt x="1098" y="1049"/>
                  </a:lnTo>
                  <a:lnTo>
                    <a:pt x="1099" y="1019"/>
                  </a:lnTo>
                  <a:lnTo>
                    <a:pt x="1095" y="981"/>
                  </a:lnTo>
                  <a:lnTo>
                    <a:pt x="1081" y="983"/>
                  </a:lnTo>
                  <a:lnTo>
                    <a:pt x="1086" y="951"/>
                  </a:lnTo>
                  <a:lnTo>
                    <a:pt x="1077" y="933"/>
                  </a:lnTo>
                  <a:lnTo>
                    <a:pt x="1084" y="917"/>
                  </a:lnTo>
                  <a:lnTo>
                    <a:pt x="1072" y="906"/>
                  </a:lnTo>
                  <a:lnTo>
                    <a:pt x="1077" y="870"/>
                  </a:lnTo>
                  <a:lnTo>
                    <a:pt x="1068" y="858"/>
                  </a:lnTo>
                  <a:lnTo>
                    <a:pt x="1063" y="825"/>
                  </a:lnTo>
                  <a:lnTo>
                    <a:pt x="1054" y="816"/>
                  </a:lnTo>
                  <a:lnTo>
                    <a:pt x="1048" y="786"/>
                  </a:lnTo>
                  <a:lnTo>
                    <a:pt x="1041" y="783"/>
                  </a:lnTo>
                  <a:lnTo>
                    <a:pt x="1038" y="767"/>
                  </a:lnTo>
                  <a:lnTo>
                    <a:pt x="1024" y="759"/>
                  </a:lnTo>
                  <a:lnTo>
                    <a:pt x="1026" y="738"/>
                  </a:lnTo>
                  <a:lnTo>
                    <a:pt x="1014" y="737"/>
                  </a:lnTo>
                  <a:lnTo>
                    <a:pt x="1003" y="717"/>
                  </a:lnTo>
                  <a:lnTo>
                    <a:pt x="988" y="710"/>
                  </a:lnTo>
                  <a:lnTo>
                    <a:pt x="982" y="681"/>
                  </a:lnTo>
                  <a:lnTo>
                    <a:pt x="961" y="680"/>
                  </a:lnTo>
                  <a:lnTo>
                    <a:pt x="958" y="654"/>
                  </a:lnTo>
                  <a:lnTo>
                    <a:pt x="946" y="656"/>
                  </a:lnTo>
                  <a:lnTo>
                    <a:pt x="939" y="624"/>
                  </a:lnTo>
                  <a:lnTo>
                    <a:pt x="924" y="629"/>
                  </a:lnTo>
                  <a:lnTo>
                    <a:pt x="907" y="614"/>
                  </a:lnTo>
                  <a:lnTo>
                    <a:pt x="907" y="588"/>
                  </a:lnTo>
                  <a:lnTo>
                    <a:pt x="892" y="591"/>
                  </a:lnTo>
                  <a:lnTo>
                    <a:pt x="870" y="561"/>
                  </a:lnTo>
                  <a:lnTo>
                    <a:pt x="853" y="563"/>
                  </a:lnTo>
                  <a:lnTo>
                    <a:pt x="849" y="536"/>
                  </a:lnTo>
                  <a:lnTo>
                    <a:pt x="835" y="534"/>
                  </a:lnTo>
                  <a:lnTo>
                    <a:pt x="828" y="516"/>
                  </a:lnTo>
                  <a:lnTo>
                    <a:pt x="802" y="522"/>
                  </a:lnTo>
                  <a:lnTo>
                    <a:pt x="807" y="512"/>
                  </a:lnTo>
                  <a:lnTo>
                    <a:pt x="799" y="495"/>
                  </a:lnTo>
                  <a:lnTo>
                    <a:pt x="784" y="497"/>
                  </a:lnTo>
                  <a:lnTo>
                    <a:pt x="780" y="479"/>
                  </a:lnTo>
                  <a:lnTo>
                    <a:pt x="754" y="480"/>
                  </a:lnTo>
                  <a:lnTo>
                    <a:pt x="756" y="461"/>
                  </a:lnTo>
                  <a:lnTo>
                    <a:pt x="721" y="441"/>
                  </a:lnTo>
                  <a:lnTo>
                    <a:pt x="720" y="423"/>
                  </a:lnTo>
                  <a:lnTo>
                    <a:pt x="703" y="416"/>
                  </a:lnTo>
                  <a:lnTo>
                    <a:pt x="700" y="405"/>
                  </a:lnTo>
                  <a:lnTo>
                    <a:pt x="682" y="402"/>
                  </a:lnTo>
                  <a:lnTo>
                    <a:pt x="685" y="384"/>
                  </a:lnTo>
                  <a:lnTo>
                    <a:pt x="658" y="369"/>
                  </a:lnTo>
                  <a:lnTo>
                    <a:pt x="655" y="356"/>
                  </a:lnTo>
                  <a:lnTo>
                    <a:pt x="645" y="330"/>
                  </a:lnTo>
                  <a:lnTo>
                    <a:pt x="625" y="321"/>
                  </a:lnTo>
                  <a:lnTo>
                    <a:pt x="618" y="287"/>
                  </a:lnTo>
                  <a:lnTo>
                    <a:pt x="606" y="285"/>
                  </a:lnTo>
                  <a:lnTo>
                    <a:pt x="603" y="248"/>
                  </a:lnTo>
                  <a:lnTo>
                    <a:pt x="592" y="246"/>
                  </a:lnTo>
                  <a:lnTo>
                    <a:pt x="586" y="201"/>
                  </a:lnTo>
                  <a:lnTo>
                    <a:pt x="577" y="189"/>
                  </a:lnTo>
                  <a:lnTo>
                    <a:pt x="570" y="167"/>
                  </a:lnTo>
                  <a:lnTo>
                    <a:pt x="570" y="141"/>
                  </a:lnTo>
                  <a:lnTo>
                    <a:pt x="556" y="137"/>
                  </a:lnTo>
                  <a:lnTo>
                    <a:pt x="562" y="111"/>
                  </a:lnTo>
                  <a:lnTo>
                    <a:pt x="552" y="102"/>
                  </a:lnTo>
                  <a:lnTo>
                    <a:pt x="550" y="81"/>
                  </a:lnTo>
                  <a:lnTo>
                    <a:pt x="538" y="24"/>
                  </a:lnTo>
                  <a:lnTo>
                    <a:pt x="525" y="0"/>
                  </a:lnTo>
                  <a:close/>
                </a:path>
              </a:pathLst>
            </a:custGeom>
            <a:gradFill rotWithShape="1">
              <a:gsLst>
                <a:gs pos="0">
                  <a:schemeClr val="folHlink">
                    <a:alpha val="45000"/>
                  </a:schemeClr>
                </a:gs>
                <a:gs pos="100000">
                  <a:schemeClr val="hlink">
                    <a:alpha val="45000"/>
                  </a:schemeClr>
                </a:gs>
              </a:gsLst>
              <a:lin ang="2700000" scaled="1"/>
            </a:gradFill>
            <a:ln w="9525" cap="flat" cmpd="sng">
              <a:noFill/>
              <a:prstDash val="solid"/>
              <a:round/>
            </a:ln>
          </p:spPr>
          <p:txBody>
            <a:bodyPr wrap="none" anchor="ctr"/>
            <a:lstStyle/>
            <a:p>
              <a:endParaRPr lang="zh-CN" altLang="en-US"/>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0"/>
                                  </p:stCondLst>
                                  <p:childTnLst>
                                    <p:animMotion origin="layout" path="M -0.29618 0.16535 C -0.27587 0.10476 -0.25556 0.0444 -0.20625 0.01688 C -0.15695 -0.01064 -0.0342 0.00277 -2.77778E-7 3.92229E-6 " pathEditMode="relative" ptsTypes="aaA">
                                      <p:cBhvr>
                                        <p:cTn id="11" dur="1000" fill="hold"/>
                                        <p:tgtEl>
                                          <p:spTgt spid="2"/>
                                        </p:tgtEl>
                                        <p:attrNameLst>
                                          <p:attrName>ppt_x</p:attrName>
                                          <p:attrName>ppt_y</p:attrName>
                                        </p:attrNameLst>
                                      </p:cBhvr>
                                    </p:animMotion>
                                  </p:childTnLst>
                                </p:cTn>
                              </p:par>
                              <p:par>
                                <p:cTn id="12" presetID="42" presetClass="entr" presetSubtype="0" fill="hold" nodeType="withEffect">
                                  <p:stCondLst>
                                    <p:cond delay="7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0" presetClass="path" presetSubtype="0" accel="50000" decel="50000" fill="hold" nodeType="withEffect">
                                  <p:stCondLst>
                                    <p:cond delay="700"/>
                                  </p:stCondLst>
                                  <p:childTnLst>
                                    <p:animMotion origin="layout" path="M -0.09358 -0.04237 C -0.08611 -0.04098 -0.06545 -0.04237 -0.04879 -0.03357 C -0.03212 -0.02477 -0.00521 0.00138 0.00625 0.01041 " pathEditMode="relative" rAng="0" ptsTypes="aaa">
                                      <p:cBhvr>
                                        <p:cTn id="18" dur="1000" fill="hold"/>
                                        <p:tgtEl>
                                          <p:spTgt spid="3"/>
                                        </p:tgtEl>
                                        <p:attrNameLst>
                                          <p:attrName>ppt_x</p:attrName>
                                          <p:attrName>ppt_y</p:attrName>
                                        </p:attrNameLst>
                                      </p:cBhvr>
                                      <p:rCtr x="5000" y="2600"/>
                                    </p:animMotion>
                                  </p:childTnLst>
                                </p:cTn>
                              </p:par>
                              <p:par>
                                <p:cTn id="19" presetID="42" presetClass="entr" presetSubtype="0" fill="hold" nodeType="withEffect">
                                  <p:stCondLst>
                                    <p:cond delay="1400"/>
                                  </p:stCondLst>
                                  <p:childTnLst>
                                    <p:set>
                                      <p:cBhvr>
                                        <p:cTn id="20" dur="1" fill="hold">
                                          <p:stCondLst>
                                            <p:cond delay="0"/>
                                          </p:stCondLst>
                                        </p:cTn>
                                        <p:tgtEl>
                                          <p:spTgt spid="150996"/>
                                        </p:tgtEl>
                                        <p:attrNameLst>
                                          <p:attrName>style.visibility</p:attrName>
                                        </p:attrNameLst>
                                      </p:cBhvr>
                                      <p:to>
                                        <p:strVal val="visible"/>
                                      </p:to>
                                    </p:set>
                                    <p:animEffect transition="in" filter="fade">
                                      <p:cBhvr>
                                        <p:cTn id="21" dur="1000"/>
                                        <p:tgtEl>
                                          <p:spTgt spid="150996"/>
                                        </p:tgtEl>
                                      </p:cBhvr>
                                    </p:animEffect>
                                    <p:anim calcmode="lin" valueType="num">
                                      <p:cBhvr>
                                        <p:cTn id="22" dur="1000" fill="hold"/>
                                        <p:tgtEl>
                                          <p:spTgt spid="150996"/>
                                        </p:tgtEl>
                                        <p:attrNameLst>
                                          <p:attrName>ppt_x</p:attrName>
                                        </p:attrNameLst>
                                      </p:cBhvr>
                                      <p:tavLst>
                                        <p:tav tm="0">
                                          <p:val>
                                            <p:strVal val="#ppt_x"/>
                                          </p:val>
                                        </p:tav>
                                        <p:tav tm="100000">
                                          <p:val>
                                            <p:strVal val="#ppt_x"/>
                                          </p:val>
                                        </p:tav>
                                      </p:tavLst>
                                    </p:anim>
                                    <p:anim calcmode="lin" valueType="num">
                                      <p:cBhvr>
                                        <p:cTn id="23" dur="1000" fill="hold"/>
                                        <p:tgtEl>
                                          <p:spTgt spid="150996"/>
                                        </p:tgtEl>
                                        <p:attrNameLst>
                                          <p:attrName>ppt_y</p:attrName>
                                        </p:attrNameLst>
                                      </p:cBhvr>
                                      <p:tavLst>
                                        <p:tav tm="0">
                                          <p:val>
                                            <p:strVal val="#ppt_y+.1"/>
                                          </p:val>
                                        </p:tav>
                                        <p:tav tm="100000">
                                          <p:val>
                                            <p:strVal val="#ppt_y"/>
                                          </p:val>
                                        </p:tav>
                                      </p:tavLst>
                                    </p:anim>
                                  </p:childTnLst>
                                </p:cTn>
                              </p:par>
                              <p:par>
                                <p:cTn id="24" presetID="0" presetClass="path" presetSubtype="0" accel="50000" decel="50000" fill="hold" nodeType="withEffect">
                                  <p:stCondLst>
                                    <p:cond delay="1400"/>
                                  </p:stCondLst>
                                  <p:childTnLst>
                                    <p:animMotion origin="layout" path="M -0.11129 -0.06273 C -0.10486 -0.05486 -0.09167 -0.02569 -0.07309 -0.01527 C -0.05452 -0.00486 -0.01528 -0.00324 2.22222E-6 -2.96296E-6 " pathEditMode="relative" rAng="0" ptsTypes="aaa">
                                      <p:cBhvr>
                                        <p:cTn id="25" dur="1000" fill="hold"/>
                                        <p:tgtEl>
                                          <p:spTgt spid="150996"/>
                                        </p:tgtEl>
                                        <p:attrNameLst>
                                          <p:attrName>ppt_x</p:attrName>
                                          <p:attrName>ppt_y</p:attrName>
                                        </p:attrNameLst>
                                      </p:cBhvr>
                                      <p:rCtr x="5600" y="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600" b="1">
          <a:solidFill>
            <a:schemeClr val="tx1"/>
          </a:solidFill>
          <a:latin typeface="+mj-lt"/>
          <a:ea typeface="+mj-ea"/>
          <a:cs typeface="+mj-cs"/>
        </a:defRPr>
      </a:lvl1pPr>
      <a:lvl2pPr algn="ctr" rtl="0" eaLnBrk="0" fontAlgn="base" hangingPunct="0">
        <a:spcBef>
          <a:spcPct val="0"/>
        </a:spcBef>
        <a:spcAft>
          <a:spcPct val="0"/>
        </a:spcAft>
        <a:defRPr sz="4600" b="1">
          <a:solidFill>
            <a:schemeClr val="tx1"/>
          </a:solidFill>
          <a:latin typeface="Arial" panose="020B0604020202020204" pitchFamily="34" charset="0"/>
        </a:defRPr>
      </a:lvl2pPr>
      <a:lvl3pPr algn="ctr" rtl="0" eaLnBrk="0" fontAlgn="base" hangingPunct="0">
        <a:spcBef>
          <a:spcPct val="0"/>
        </a:spcBef>
        <a:spcAft>
          <a:spcPct val="0"/>
        </a:spcAft>
        <a:defRPr sz="4600" b="1">
          <a:solidFill>
            <a:schemeClr val="tx1"/>
          </a:solidFill>
          <a:latin typeface="Arial" panose="020B0604020202020204" pitchFamily="34" charset="0"/>
        </a:defRPr>
      </a:lvl3pPr>
      <a:lvl4pPr algn="ctr" rtl="0" eaLnBrk="0" fontAlgn="base" hangingPunct="0">
        <a:spcBef>
          <a:spcPct val="0"/>
        </a:spcBef>
        <a:spcAft>
          <a:spcPct val="0"/>
        </a:spcAft>
        <a:defRPr sz="4600" b="1">
          <a:solidFill>
            <a:schemeClr val="tx1"/>
          </a:solidFill>
          <a:latin typeface="Arial" panose="020B0604020202020204" pitchFamily="34" charset="0"/>
        </a:defRPr>
      </a:lvl4pPr>
      <a:lvl5pPr algn="ctr" rtl="0" eaLnBrk="0" fontAlgn="base" hangingPunct="0">
        <a:spcBef>
          <a:spcPct val="0"/>
        </a:spcBef>
        <a:spcAft>
          <a:spcPct val="0"/>
        </a:spcAft>
        <a:defRPr sz="4600" b="1">
          <a:solidFill>
            <a:schemeClr val="tx1"/>
          </a:solidFill>
          <a:latin typeface="Arial" panose="020B0604020202020204" pitchFamily="34" charset="0"/>
        </a:defRPr>
      </a:lvl5pPr>
      <a:lvl6pPr marL="457200" algn="ctr" rtl="0" fontAlgn="base">
        <a:spcBef>
          <a:spcPct val="0"/>
        </a:spcBef>
        <a:spcAft>
          <a:spcPct val="0"/>
        </a:spcAft>
        <a:defRPr sz="4600" b="1">
          <a:solidFill>
            <a:schemeClr val="tx1"/>
          </a:solidFill>
          <a:latin typeface="Arial" panose="020B0604020202020204" pitchFamily="34" charset="0"/>
        </a:defRPr>
      </a:lvl6pPr>
      <a:lvl7pPr marL="914400" algn="ctr" rtl="0" fontAlgn="base">
        <a:spcBef>
          <a:spcPct val="0"/>
        </a:spcBef>
        <a:spcAft>
          <a:spcPct val="0"/>
        </a:spcAft>
        <a:defRPr sz="4600" b="1">
          <a:solidFill>
            <a:schemeClr val="tx1"/>
          </a:solidFill>
          <a:latin typeface="Arial" panose="020B0604020202020204" pitchFamily="34" charset="0"/>
        </a:defRPr>
      </a:lvl7pPr>
      <a:lvl8pPr marL="1371600" algn="ctr" rtl="0" fontAlgn="base">
        <a:spcBef>
          <a:spcPct val="0"/>
        </a:spcBef>
        <a:spcAft>
          <a:spcPct val="0"/>
        </a:spcAft>
        <a:defRPr sz="4600" b="1">
          <a:solidFill>
            <a:schemeClr val="tx1"/>
          </a:solidFill>
          <a:latin typeface="Arial" panose="020B0604020202020204" pitchFamily="34" charset="0"/>
        </a:defRPr>
      </a:lvl8pPr>
      <a:lvl9pPr marL="1828800" algn="ctr" rtl="0" fontAlgn="base">
        <a:spcBef>
          <a:spcPct val="0"/>
        </a:spcBef>
        <a:spcAft>
          <a:spcPct val="0"/>
        </a:spcAft>
        <a:defRPr sz="4600" b="1">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b="1">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22"/>
          <a:stretch>
            <a:fillRect b="-69"/>
          </a:stretch>
        </a:blip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68313" y="620713"/>
            <a:ext cx="8229600" cy="720725"/>
          </a:xfrm>
          <a:prstGeom prst="rect">
            <a:avLst/>
          </a:prstGeom>
          <a:noFill/>
          <a:ln w="9525">
            <a:noFill/>
          </a:ln>
        </p:spPr>
        <p:txBody>
          <a:bodyPr anchor="ctr"/>
          <a:lstStyle/>
          <a:p>
            <a:pPr lvl="0"/>
            <a:r>
              <a:rPr lang="zh-CN" altLang="en-US"/>
              <a:t>单击此处编辑母版标题样式</a:t>
            </a:r>
          </a:p>
        </p:txBody>
      </p:sp>
      <p:sp>
        <p:nvSpPr>
          <p:cNvPr id="1027" name="文本占位符 1026"/>
          <p:cNvSpPr>
            <a:spLocks noGrp="1"/>
          </p:cNvSpPr>
          <p:nvPr>
            <p:ph type="body" idx="1"/>
          </p:nvPr>
        </p:nvSpPr>
        <p:spPr>
          <a:xfrm>
            <a:off x="457200" y="1412875"/>
            <a:ext cx="8229600" cy="4714875"/>
          </a:xfrm>
          <a:prstGeom prst="rect">
            <a:avLst/>
          </a:prstGeom>
          <a:noFill/>
          <a:ln w="9525">
            <a:noFill/>
          </a:ln>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a:defRPr/>
            </a:pPr>
            <a:endParaRPr lang="en-US" altLang="zh-CN"/>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a:defRPr/>
            </a:pPr>
            <a:endParaRPr lang="en-US" altLang="zh-CN"/>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a:defRPr/>
            </a:pPr>
            <a:fld id="{F4FDCA0F-3235-421B-9B4A-C7D109DB883E}" type="slidenum">
              <a:rPr lang="zh-CN" altLang="en-US" smtClean="0"/>
              <a:t>‹#›</a:t>
            </a:fld>
            <a:endParaRPr lang="en-US" altLang="zh-CN"/>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Lst>
  <p:hf sldNum="0" hdr="0" ftr="0" dt="0"/>
  <p:txStyles>
    <p:titleStyle>
      <a:lvl1pPr marL="0" lvl="0" indent="0" algn="ctr" defTabSz="914400" eaLnBrk="1" fontAlgn="base" latinLnBrk="0" hangingPunct="1">
        <a:lnSpc>
          <a:spcPct val="100000"/>
        </a:lnSpc>
        <a:spcBef>
          <a:spcPct val="0"/>
        </a:spcBef>
        <a:spcAft>
          <a:spcPct val="0"/>
        </a:spcAft>
        <a:buNone/>
        <a:defRPr sz="36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16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3.xml"/></Relationships>
</file>

<file path=ppt/slides/_rels/slide10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9.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jpeg"/><Relationship Id="rId7" Type="http://schemas.openxmlformats.org/officeDocument/2006/relationships/image" Target="../media/image18.png"/><Relationship Id="rId2" Type="http://schemas.openxmlformats.org/officeDocument/2006/relationships/slideLayout" Target="../slideLayouts/slideLayout4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oleObject" Target="../embeddings/oleObject1.bin"/><Relationship Id="rId9"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3.xml"/><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1.xml"/><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3.xml"/><Relationship Id="rId5" Type="http://schemas.openxmlformats.org/officeDocument/2006/relationships/image" Target="../media/image39.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3.xml"/><Relationship Id="rId5" Type="http://schemas.openxmlformats.org/officeDocument/2006/relationships/image" Target="../media/image66.jpeg"/><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8.xml"/><Relationship Id="rId5" Type="http://schemas.openxmlformats.org/officeDocument/2006/relationships/image" Target="../media/image76.jpeg"/><Relationship Id="rId4" Type="http://schemas.openxmlformats.org/officeDocument/2006/relationships/image" Target="../media/image75.jpeg"/></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8.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3.xml"/></Relationships>
</file>

<file path=ppt/slides/_rels/slide9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671955" y="2969895"/>
            <a:ext cx="6784975" cy="958850"/>
          </a:xfrm>
          <a:solidFill>
            <a:srgbClr val="FFFFFF"/>
          </a:solidFill>
          <a:ln>
            <a:solidFill>
              <a:srgbClr val="FFFFFF"/>
            </a:solidFill>
          </a:ln>
          <a:effectLst>
            <a:outerShdw dist="35921" dir="2700000" algn="ctr" rotWithShape="0">
              <a:schemeClr val="bg2">
                <a:alpha val="50000"/>
              </a:schemeClr>
            </a:outerShdw>
          </a:effectLst>
        </p:spPr>
        <p:txBody>
          <a:bodyPr>
            <a:normAutofit fontScale="90000"/>
          </a:bodyPr>
          <a:lstStyle/>
          <a:p>
            <a:pPr algn="ctr">
              <a:lnSpc>
                <a:spcPts val="5000"/>
              </a:lnSpc>
            </a:pPr>
            <a: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
            </a:r>
            <a:b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br>
            <a: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
            </a:r>
            <a:b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br>
            <a:r>
              <a:rPr lang="zh-CN" altLang="en-US"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放射卫生监督和典型案例</a:t>
            </a:r>
            <a: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
            </a:r>
            <a:br>
              <a:rPr lang="en-US" altLang="zh-CN" sz="4400" b="1" smtClean="0">
                <a:ln w="12700">
                  <a:solidFill>
                    <a:schemeClr val="tx2">
                      <a:satMod val="155000"/>
                    </a:schemeClr>
                  </a:solidFill>
                  <a:prstDash val="solid"/>
                </a:ln>
                <a:solidFill>
                  <a:schemeClr val="bg2">
                    <a:lumMod val="9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br>
            <a:r>
              <a:rPr lang="en-US" altLang="zh-CN" sz="2800" smtClean="0">
                <a:latin typeface="微软雅黑" panose="020B0503020204020204" pitchFamily="34" charset="-122"/>
                <a:ea typeface="微软雅黑" panose="020B0503020204020204" pitchFamily="34" charset="-122"/>
              </a:rPr>
              <a:t>---</a:t>
            </a:r>
            <a:r>
              <a:rPr lang="zh-CN" altLang="en-US" sz="2800" smtClean="0">
                <a:latin typeface="微软雅黑" panose="020B0503020204020204" pitchFamily="34" charset="-122"/>
                <a:ea typeface="微软雅黑" panose="020B0503020204020204" pitchFamily="34" charset="-122"/>
              </a:rPr>
              <a:t>介入放射学和</a:t>
            </a:r>
            <a:r>
              <a:rPr lang="en-US" altLang="zh-CN" sz="2800" smtClean="0">
                <a:latin typeface="微软雅黑" panose="020B0503020204020204" pitchFamily="34" charset="-122"/>
                <a:ea typeface="微软雅黑" panose="020B0503020204020204" pitchFamily="34" charset="-122"/>
              </a:rPr>
              <a:t>X</a:t>
            </a:r>
            <a:r>
              <a:rPr lang="zh-CN" altLang="en-US" sz="2800" smtClean="0">
                <a:latin typeface="微软雅黑" panose="020B0503020204020204" pitchFamily="34" charset="-122"/>
                <a:ea typeface="微软雅黑" panose="020B0503020204020204" pitchFamily="34" charset="-122"/>
              </a:rPr>
              <a:t>射线影像诊断篇</a:t>
            </a:r>
            <a:r>
              <a:rPr lang="en-US" altLang="zh-CN" sz="2800" smtClean="0">
                <a:latin typeface="微软雅黑" panose="020B0503020204020204" pitchFamily="34" charset="-122"/>
                <a:ea typeface="微软雅黑" panose="020B0503020204020204" pitchFamily="34" charset="-122"/>
              </a:rPr>
              <a:t/>
            </a:r>
            <a:br>
              <a:rPr lang="en-US" altLang="zh-CN" sz="2800" smtClean="0">
                <a:latin typeface="微软雅黑" panose="020B0503020204020204" pitchFamily="34" charset="-122"/>
                <a:ea typeface="微软雅黑" panose="020B0503020204020204" pitchFamily="34" charset="-122"/>
              </a:rPr>
            </a:br>
            <a:endParaRPr lang="en-US" altLang="zh-CN" sz="2800" dirty="0" smtClean="0">
              <a:latin typeface="微软雅黑" panose="020B0503020204020204" pitchFamily="34" charset="-122"/>
              <a:ea typeface="微软雅黑" panose="020B0503020204020204" pitchFamily="34" charset="-122"/>
            </a:endParaRPr>
          </a:p>
        </p:txBody>
      </p:sp>
      <p:sp>
        <p:nvSpPr>
          <p:cNvPr id="3075" name="Rectangle 3"/>
          <p:cNvSpPr>
            <a:spLocks noGrp="1" noChangeArrowheads="1"/>
          </p:cNvSpPr>
          <p:nvPr>
            <p:ph type="subTitle" idx="1"/>
          </p:nvPr>
        </p:nvSpPr>
        <p:spPr/>
        <p:txBody>
          <a:bodyPr>
            <a:normAutofit fontScale="25000" lnSpcReduction="20000"/>
          </a:bodyPr>
          <a:lstStyle/>
          <a:p>
            <a:pPr eaLnBrk="1" hangingPunct="1"/>
            <a:endParaRPr lang="en-US" altLang="zh-CN" sz="2000" dirty="0" smtClean="0">
              <a:solidFill>
                <a:srgbClr val="9900CC"/>
              </a:solidFill>
              <a:ea typeface="宋体" panose="02010600030101010101" pitchFamily="2" charset="-122"/>
            </a:endParaRPr>
          </a:p>
          <a:p>
            <a:pPr eaLnBrk="1" hangingPunct="1"/>
            <a:r>
              <a:rPr lang="zh-CN" altLang="en-US" sz="1600" dirty="0" smtClean="0">
                <a:solidFill>
                  <a:schemeClr val="tx1"/>
                </a:solidFill>
                <a:ea typeface="宋体" panose="02010600030101010101" pitchFamily="2" charset="-122"/>
              </a:rPr>
              <a:t>                </a:t>
            </a:r>
            <a:endParaRPr lang="en-US" altLang="zh-CN" sz="1600" dirty="0" smtClean="0">
              <a:solidFill>
                <a:schemeClr val="tx1"/>
              </a:solidFill>
              <a:ea typeface="宋体" panose="02010600030101010101" pitchFamily="2" charset="-122"/>
            </a:endParaRPr>
          </a:p>
          <a:p>
            <a:pPr eaLnBrk="1" hangingPunct="1"/>
            <a:endParaRPr lang="en-US" altLang="zh-CN" sz="1600" dirty="0" smtClean="0">
              <a:solidFill>
                <a:schemeClr val="tx1"/>
              </a:solidFill>
              <a:ea typeface="宋体" panose="02010600030101010101" pitchFamily="2" charset="-122"/>
            </a:endParaRPr>
          </a:p>
          <a:p>
            <a:pPr eaLnBrk="1" hangingPunct="1"/>
            <a:endParaRPr lang="en-US" altLang="zh-CN" sz="1600" dirty="0" smtClean="0">
              <a:solidFill>
                <a:schemeClr val="tx1"/>
              </a:solidFill>
              <a:ea typeface="宋体" panose="02010600030101010101" pitchFamily="2" charset="-122"/>
            </a:endParaRPr>
          </a:p>
          <a:p>
            <a:pPr eaLnBrk="1" hangingPunct="1"/>
            <a:endParaRPr lang="en-US" altLang="zh-CN" sz="1600" dirty="0" smtClean="0">
              <a:solidFill>
                <a:schemeClr val="tx1"/>
              </a:solidFill>
              <a:ea typeface="宋体" panose="02010600030101010101" pitchFamily="2" charset="-122"/>
            </a:endParaRPr>
          </a:p>
          <a:p>
            <a:pPr eaLnBrk="1" hangingPunct="1"/>
            <a:r>
              <a:rPr lang="zh-CN" altLang="en-US" sz="1600" dirty="0" smtClean="0">
                <a:solidFill>
                  <a:schemeClr val="tx1"/>
                </a:solidFill>
                <a:ea typeface="宋体" panose="02010600030101010101" pitchFamily="2" charset="-122"/>
              </a:rPr>
              <a:t>    </a:t>
            </a:r>
            <a:r>
              <a:rPr lang="zh-CN" altLang="en-US" sz="5400" dirty="0" smtClean="0">
                <a:solidFill>
                  <a:schemeClr val="tx1"/>
                </a:solidFill>
                <a:ea typeface="宋体" panose="02010600030101010101" pitchFamily="2" charset="-122"/>
              </a:rPr>
              <a:t>               </a:t>
            </a:r>
          </a:p>
          <a:p>
            <a:pPr eaLnBrk="1" hangingPunct="1"/>
            <a:r>
              <a:rPr lang="zh-CN" altLang="en-US" sz="7200" dirty="0" smtClean="0">
                <a:solidFill>
                  <a:schemeClr val="tx1"/>
                </a:solidFill>
                <a:ea typeface="宋体" panose="02010600030101010101" pitchFamily="2" charset="-122"/>
              </a:rPr>
              <a:t>           </a:t>
            </a:r>
            <a:r>
              <a:rPr lang="zh-CN" altLang="en-US" sz="7200" dirty="0" smtClean="0">
                <a:solidFill>
                  <a:schemeClr val="tx1"/>
                </a:solidFill>
                <a:latin typeface="楷体" panose="02010609060101010101" pitchFamily="49" charset="-122"/>
                <a:ea typeface="楷体" panose="02010609060101010101" pitchFamily="49" charset="-122"/>
              </a:rPr>
              <a:t>杨智民</a:t>
            </a:r>
          </a:p>
          <a:p>
            <a:pPr eaLnBrk="1" hangingPunct="1"/>
            <a:r>
              <a:rPr lang="zh-CN" altLang="en-US" sz="7200" dirty="0" smtClean="0">
                <a:solidFill>
                  <a:schemeClr val="tx1"/>
                </a:solidFill>
                <a:latin typeface="楷体" panose="02010609060101010101" pitchFamily="49" charset="-122"/>
                <a:ea typeface="楷体" panose="02010609060101010101" pitchFamily="49" charset="-122"/>
              </a:rPr>
              <a:t>       江西省卫生计生监督所</a:t>
            </a:r>
          </a:p>
          <a:p>
            <a:pPr algn="r" eaLnBrk="1" hangingPunct="1"/>
            <a:endParaRPr lang="zh-CN" altLang="en-US" sz="5400" dirty="0" smtClean="0">
              <a:solidFill>
                <a:srgbClr val="9900CC"/>
              </a:solidFill>
              <a:latin typeface="楷体_GB2312" pitchFamily="49" charset="-122"/>
              <a:ea typeface="楷体_GB2312" pitchFamily="49" charset="-122"/>
            </a:endParaRPr>
          </a:p>
          <a:p>
            <a:pPr algn="r" eaLnBrk="1" hangingPunct="1"/>
            <a:endParaRPr lang="zh-CN" altLang="zh-CN" sz="5400" dirty="0" smtClean="0">
              <a:solidFill>
                <a:srgbClr val="9900CC"/>
              </a:solidFill>
              <a:latin typeface="楷体_GB2312" pitchFamily="49" charset="-122"/>
              <a:ea typeface="楷体_GB2312" pitchFamily="49" charset="-122"/>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4" name="内容占位符 3"/>
          <p:cNvSpPr>
            <a:spLocks noGrp="1"/>
          </p:cNvSpPr>
          <p:nvPr>
            <p:ph idx="1"/>
          </p:nvPr>
        </p:nvSpPr>
        <p:spPr>
          <a:xfrm>
            <a:off x="457199" y="1585520"/>
            <a:ext cx="8275739" cy="4311942"/>
          </a:xfrm>
        </p:spPr>
        <p:txBody>
          <a:bodyPr/>
          <a:lstStyle/>
          <a:p>
            <a:r>
              <a:rPr lang="zh-CN" altLang="en-US" sz="1600" b="0" dirty="0" smtClean="0">
                <a:solidFill>
                  <a:schemeClr val="tx1"/>
                </a:solidFill>
              </a:rPr>
              <a:t>X</a:t>
            </a:r>
            <a:r>
              <a:rPr lang="zh-CN" altLang="en-US" sz="1600" b="0" dirty="0">
                <a:solidFill>
                  <a:schemeClr val="tx1"/>
                </a:solidFill>
              </a:rPr>
              <a:t>射线机一样开机后，主要产生职业危害因素为X射</a:t>
            </a:r>
            <a:r>
              <a:rPr lang="zh-CN" altLang="en-US" sz="1600" b="0" dirty="0" smtClean="0">
                <a:solidFill>
                  <a:schemeClr val="tx1"/>
                </a:solidFill>
              </a:rPr>
              <a:t>线。</a:t>
            </a:r>
            <a:endParaRPr lang="en-US" altLang="zh-CN" sz="1600" b="0" dirty="0" smtClean="0">
              <a:solidFill>
                <a:schemeClr val="tx1"/>
              </a:solidFill>
            </a:endParaRPr>
          </a:p>
          <a:p>
            <a:pPr>
              <a:buNone/>
            </a:pPr>
            <a:r>
              <a:rPr lang="en-US" altLang="zh-CN" sz="1600" b="0" dirty="0" smtClean="0">
                <a:solidFill>
                  <a:schemeClr val="tx1"/>
                </a:solidFill>
              </a:rPr>
              <a:t>     </a:t>
            </a:r>
            <a:r>
              <a:rPr lang="zh-CN" altLang="en-US" sz="1600" dirty="0" smtClean="0">
                <a:solidFill>
                  <a:schemeClr val="tx1"/>
                </a:solidFill>
              </a:rPr>
              <a:t>具</a:t>
            </a:r>
            <a:r>
              <a:rPr lang="zh-CN" altLang="en-US" sz="1600" dirty="0">
                <a:solidFill>
                  <a:schemeClr val="tx1"/>
                </a:solidFill>
              </a:rPr>
              <a:t>体分为有用线束、泄漏辐射和散射辐射。</a:t>
            </a:r>
          </a:p>
          <a:p>
            <a:endParaRPr lang="en-US" altLang="zh-CN" sz="1600" b="0" dirty="0" smtClean="0">
              <a:solidFill>
                <a:schemeClr val="tx1"/>
              </a:solidFill>
            </a:endParaRPr>
          </a:p>
          <a:p>
            <a:pPr>
              <a:lnSpc>
                <a:spcPts val="2800"/>
              </a:lnSpc>
            </a:pPr>
            <a:r>
              <a:rPr lang="zh-CN" altLang="en-US" sz="1600" b="0" dirty="0" smtClean="0">
                <a:solidFill>
                  <a:schemeClr val="tx1"/>
                </a:solidFill>
              </a:rPr>
              <a:t>有</a:t>
            </a:r>
            <a:r>
              <a:rPr lang="zh-CN" altLang="en-US" sz="1600" b="0" dirty="0">
                <a:solidFill>
                  <a:schemeClr val="tx1"/>
                </a:solidFill>
              </a:rPr>
              <a:t>用线</a:t>
            </a:r>
            <a:r>
              <a:rPr lang="zh-CN" altLang="en-US" sz="1600" b="0" dirty="0" smtClean="0">
                <a:solidFill>
                  <a:schemeClr val="tx1"/>
                </a:solidFill>
              </a:rPr>
              <a:t>束</a:t>
            </a:r>
            <a:r>
              <a:rPr lang="en-US" altLang="zh-CN" sz="1600" b="0" dirty="0" smtClean="0">
                <a:solidFill>
                  <a:schemeClr val="tx1"/>
                </a:solidFill>
              </a:rPr>
              <a:t>---</a:t>
            </a:r>
            <a:r>
              <a:rPr lang="zh-CN" altLang="en-US" sz="1600" b="0" dirty="0" smtClean="0">
                <a:solidFill>
                  <a:schemeClr val="tx1"/>
                </a:solidFill>
              </a:rPr>
              <a:t>又</a:t>
            </a:r>
            <a:r>
              <a:rPr lang="zh-CN" altLang="en-US" sz="1600" b="0" dirty="0">
                <a:solidFill>
                  <a:schemeClr val="tx1"/>
                </a:solidFill>
              </a:rPr>
              <a:t>称初级辐射，是由射线管发射的经准直器用于成像的X射线束</a:t>
            </a:r>
            <a:r>
              <a:rPr lang="zh-CN" altLang="en-US" sz="1600" b="0" dirty="0" smtClean="0">
                <a:solidFill>
                  <a:schemeClr val="tx1"/>
                </a:solidFill>
              </a:rPr>
              <a:t>；</a:t>
            </a:r>
            <a:endParaRPr lang="en-US" altLang="zh-CN" sz="1600" b="0" dirty="0" smtClean="0">
              <a:solidFill>
                <a:schemeClr val="tx1"/>
              </a:solidFill>
            </a:endParaRPr>
          </a:p>
          <a:p>
            <a:pPr>
              <a:lnSpc>
                <a:spcPts val="2800"/>
              </a:lnSpc>
            </a:pPr>
            <a:r>
              <a:rPr lang="zh-CN" altLang="en-US" sz="1600" b="0" dirty="0" smtClean="0">
                <a:solidFill>
                  <a:schemeClr val="tx1"/>
                </a:solidFill>
              </a:rPr>
              <a:t>泄</a:t>
            </a:r>
            <a:r>
              <a:rPr lang="zh-CN" altLang="en-US" sz="1600" b="0" dirty="0">
                <a:solidFill>
                  <a:schemeClr val="tx1"/>
                </a:solidFill>
              </a:rPr>
              <a:t>漏辐</a:t>
            </a:r>
            <a:r>
              <a:rPr lang="zh-CN" altLang="en-US" sz="1600" b="0" dirty="0" smtClean="0">
                <a:solidFill>
                  <a:schemeClr val="tx1"/>
                </a:solidFill>
              </a:rPr>
              <a:t>射</a:t>
            </a:r>
            <a:r>
              <a:rPr lang="en-US" altLang="zh-CN" sz="1600" b="0" dirty="0" smtClean="0">
                <a:solidFill>
                  <a:schemeClr val="tx1"/>
                </a:solidFill>
              </a:rPr>
              <a:t>---</a:t>
            </a:r>
            <a:r>
              <a:rPr lang="zh-CN" altLang="en-US" sz="1600" b="0" dirty="0" smtClean="0">
                <a:solidFill>
                  <a:schemeClr val="tx1"/>
                </a:solidFill>
              </a:rPr>
              <a:t>是</a:t>
            </a:r>
            <a:r>
              <a:rPr lang="zh-CN" altLang="en-US" sz="1600" b="0" dirty="0">
                <a:solidFill>
                  <a:schemeClr val="tx1"/>
                </a:solidFill>
              </a:rPr>
              <a:t>由射线管的外壳所泄漏的辐射</a:t>
            </a:r>
            <a:r>
              <a:rPr lang="zh-CN" altLang="en-US" sz="1600" b="0" dirty="0" smtClean="0">
                <a:solidFill>
                  <a:schemeClr val="tx1"/>
                </a:solidFill>
              </a:rPr>
              <a:t>；</a:t>
            </a:r>
            <a:endParaRPr lang="en-US" altLang="zh-CN" sz="1600" b="0" dirty="0" smtClean="0">
              <a:solidFill>
                <a:schemeClr val="tx1"/>
              </a:solidFill>
            </a:endParaRPr>
          </a:p>
          <a:p>
            <a:pPr>
              <a:lnSpc>
                <a:spcPts val="2800"/>
              </a:lnSpc>
            </a:pPr>
            <a:r>
              <a:rPr lang="zh-CN" altLang="en-US" sz="1600" b="0" dirty="0" smtClean="0">
                <a:solidFill>
                  <a:schemeClr val="tx1"/>
                </a:solidFill>
              </a:rPr>
              <a:t>散</a:t>
            </a:r>
            <a:r>
              <a:rPr lang="zh-CN" altLang="en-US" sz="1600" b="0" dirty="0">
                <a:solidFill>
                  <a:schemeClr val="tx1"/>
                </a:solidFill>
              </a:rPr>
              <a:t>射辐</a:t>
            </a:r>
            <a:r>
              <a:rPr lang="zh-CN" altLang="en-US" sz="1600" b="0" dirty="0" smtClean="0">
                <a:solidFill>
                  <a:schemeClr val="tx1"/>
                </a:solidFill>
              </a:rPr>
              <a:t>射</a:t>
            </a:r>
            <a:r>
              <a:rPr lang="en-US" altLang="zh-CN" sz="1600" b="0" dirty="0" smtClean="0">
                <a:solidFill>
                  <a:schemeClr val="tx1"/>
                </a:solidFill>
              </a:rPr>
              <a:t>---</a:t>
            </a:r>
            <a:r>
              <a:rPr lang="zh-CN" altLang="en-US" sz="1600" b="0" dirty="0" smtClean="0">
                <a:solidFill>
                  <a:schemeClr val="tx1"/>
                </a:solidFill>
              </a:rPr>
              <a:t>是</a:t>
            </a:r>
            <a:r>
              <a:rPr lang="zh-CN" altLang="en-US" sz="1600" b="0" dirty="0">
                <a:solidFill>
                  <a:schemeClr val="tx1"/>
                </a:solidFill>
              </a:rPr>
              <a:t>由初级辐射、泄漏辐射照射到人体和其他物体如空气、床地面天棚及四周墙体、滤线所散射的辐射。主要包括：机头构件、射野内组织散射和射野外物体散射</a:t>
            </a:r>
            <a:r>
              <a:rPr lang="zh-CN" altLang="en-US" sz="1600" b="0" dirty="0" smtClean="0">
                <a:solidFill>
                  <a:schemeClr val="tx1"/>
                </a:solidFill>
              </a:rPr>
              <a:t>。</a:t>
            </a:r>
            <a:endParaRPr lang="en-US" altLang="zh-CN" sz="1600" b="0" dirty="0" smtClean="0">
              <a:solidFill>
                <a:schemeClr val="tx1"/>
              </a:solidFill>
            </a:endParaRPr>
          </a:p>
          <a:p>
            <a:pPr>
              <a:lnSpc>
                <a:spcPts val="2800"/>
              </a:lnSpc>
            </a:pPr>
            <a:r>
              <a:rPr lang="zh-CN" altLang="en-US" sz="1600" b="0" dirty="0" smtClean="0">
                <a:solidFill>
                  <a:schemeClr val="tx1"/>
                </a:solidFill>
              </a:rPr>
              <a:t>其</a:t>
            </a:r>
            <a:r>
              <a:rPr lang="zh-CN" altLang="en-US" sz="1600" b="0" dirty="0">
                <a:solidFill>
                  <a:schemeClr val="tx1"/>
                </a:solidFill>
              </a:rPr>
              <a:t>他危害因</a:t>
            </a:r>
            <a:r>
              <a:rPr lang="zh-CN" altLang="en-US" sz="1600" b="0" dirty="0" smtClean="0">
                <a:solidFill>
                  <a:schemeClr val="tx1"/>
                </a:solidFill>
              </a:rPr>
              <a:t>素</a:t>
            </a:r>
            <a:r>
              <a:rPr lang="en-US" altLang="zh-CN" sz="1600" b="0" dirty="0" smtClean="0">
                <a:solidFill>
                  <a:schemeClr val="tx1"/>
                </a:solidFill>
              </a:rPr>
              <a:t>---</a:t>
            </a:r>
            <a:r>
              <a:rPr lang="zh-CN" altLang="en-US" sz="1600" b="0" dirty="0" smtClean="0">
                <a:solidFill>
                  <a:schemeClr val="tx1"/>
                </a:solidFill>
              </a:rPr>
              <a:t>臭</a:t>
            </a:r>
            <a:r>
              <a:rPr lang="zh-CN" altLang="en-US" sz="1600" b="0" dirty="0">
                <a:solidFill>
                  <a:schemeClr val="tx1"/>
                </a:solidFill>
              </a:rPr>
              <a:t>氧和氮氧化合物等。</a:t>
            </a:r>
          </a:p>
          <a:p>
            <a:endParaRPr lang="zh-CN" altLang="en-US" sz="1600" b="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a:t>
            </a:r>
            <a:endParaRPr lang="zh-CN" altLang="en-US" sz="2000" dirty="0">
              <a:ea typeface="华文仿宋" panose="02010600040101010101" charset="-122"/>
            </a:endParaRPr>
          </a:p>
        </p:txBody>
      </p:sp>
      <p:pic>
        <p:nvPicPr>
          <p:cNvPr id="346115" name="Picture 3"/>
          <p:cNvPicPr>
            <a:picLocks noGrp="1" noChangeAspect="1" noChangeArrowheads="1"/>
          </p:cNvPicPr>
          <p:nvPr>
            <p:ph idx="1"/>
          </p:nvPr>
        </p:nvPicPr>
        <p:blipFill>
          <a:blip r:embed="rId2" cstate="print"/>
          <a:srcRect/>
          <a:stretch>
            <a:fillRect/>
          </a:stretch>
        </p:blipFill>
        <p:spPr>
          <a:xfrm>
            <a:off x="866140" y="1764665"/>
            <a:ext cx="7410450" cy="2586355"/>
          </a:xfrm>
        </p:spPr>
      </p:pic>
      <p:sp>
        <p:nvSpPr>
          <p:cNvPr id="4" name="灯片编号占位符 4"/>
          <p:cNvSpPr>
            <a:spLocks noGrp="1"/>
          </p:cNvSpPr>
          <p:nvPr>
            <p:ph type="sldNum" sz="quarter" idx="12"/>
          </p:nvPr>
        </p:nvSpPr>
        <p:spPr/>
        <p:txBody>
          <a:bodyPr/>
          <a:lstStyle/>
          <a:p>
            <a:fld id="{2AEB0628-AE24-49EF-9D4A-29F117B7F9D8}" type="slidenum">
              <a:rPr lang="zh-CN" altLang="en-US"/>
              <a:t>100</a:t>
            </a:fld>
            <a:endParaRPr lang="en-US" altLang="zh-CN"/>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a:t>
            </a:r>
            <a:endParaRPr lang="zh-CN" altLang="en-US" sz="2000" dirty="0">
              <a:ea typeface="华文仿宋" panose="02010600040101010101" charset="-122"/>
            </a:endParaRPr>
          </a:p>
        </p:txBody>
      </p:sp>
      <p:pic>
        <p:nvPicPr>
          <p:cNvPr id="347139" name="Picture 3"/>
          <p:cNvPicPr>
            <a:picLocks noGrp="1" noChangeAspect="1" noChangeArrowheads="1"/>
          </p:cNvPicPr>
          <p:nvPr>
            <p:ph idx="1"/>
          </p:nvPr>
        </p:nvPicPr>
        <p:blipFill>
          <a:blip r:embed="rId2" cstate="print"/>
          <a:srcRect/>
          <a:stretch>
            <a:fillRect/>
          </a:stretch>
        </p:blipFill>
        <p:spPr>
          <a:xfrm>
            <a:off x="675640" y="1943100"/>
            <a:ext cx="7791450" cy="2426970"/>
          </a:xfrm>
        </p:spPr>
      </p:pic>
      <p:sp>
        <p:nvSpPr>
          <p:cNvPr id="4" name="灯片编号占位符 4"/>
          <p:cNvSpPr>
            <a:spLocks noGrp="1"/>
          </p:cNvSpPr>
          <p:nvPr>
            <p:ph type="sldNum" sz="quarter" idx="12"/>
          </p:nvPr>
        </p:nvSpPr>
        <p:spPr/>
        <p:txBody>
          <a:bodyPr/>
          <a:lstStyle/>
          <a:p>
            <a:fld id="{A6224F92-EC6D-4470-A45E-5CD94CAAD66C}" type="slidenum">
              <a:rPr lang="zh-CN" altLang="en-US"/>
              <a:t>101</a:t>
            </a:fld>
            <a:endParaRPr lang="en-US" altLang="zh-CN"/>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a:t>
            </a:r>
            <a:endParaRPr lang="zh-CN" altLang="en-US" sz="2000" dirty="0">
              <a:ea typeface="华文仿宋" panose="02010600040101010101" charset="-122"/>
            </a:endParaRPr>
          </a:p>
        </p:txBody>
      </p:sp>
      <p:pic>
        <p:nvPicPr>
          <p:cNvPr id="348163" name="Picture 3"/>
          <p:cNvPicPr>
            <a:picLocks noGrp="1" noChangeAspect="1" noChangeArrowheads="1"/>
          </p:cNvPicPr>
          <p:nvPr>
            <p:ph idx="1"/>
          </p:nvPr>
        </p:nvPicPr>
        <p:blipFill>
          <a:blip r:embed="rId2" cstate="print"/>
          <a:stretch>
            <a:fillRect/>
          </a:stretch>
        </p:blipFill>
        <p:spPr>
          <a:xfrm>
            <a:off x="1614074" y="3656027"/>
            <a:ext cx="5915851" cy="228571"/>
          </a:xfrm>
        </p:spPr>
      </p:pic>
      <p:sp>
        <p:nvSpPr>
          <p:cNvPr id="5" name="灯片编号占位符 4"/>
          <p:cNvSpPr>
            <a:spLocks noGrp="1"/>
          </p:cNvSpPr>
          <p:nvPr>
            <p:ph type="sldNum" sz="quarter" idx="12"/>
          </p:nvPr>
        </p:nvSpPr>
        <p:spPr/>
        <p:txBody>
          <a:bodyPr/>
          <a:lstStyle/>
          <a:p>
            <a:fld id="{F4BD50DC-6870-4EFE-9A2E-16D9EAA2DD8D}" type="slidenum">
              <a:rPr lang="zh-CN" altLang="en-US"/>
              <a:t>102</a:t>
            </a:fld>
            <a:endParaRPr lang="en-US" altLang="zh-CN"/>
          </a:p>
        </p:txBody>
      </p:sp>
      <p:pic>
        <p:nvPicPr>
          <p:cNvPr id="348164" name="Picture 4"/>
          <p:cNvPicPr>
            <a:picLocks noChangeAspect="1" noChangeArrowheads="1"/>
          </p:cNvPicPr>
          <p:nvPr/>
        </p:nvPicPr>
        <p:blipFill>
          <a:blip r:embed="rId3" cstate="print"/>
          <a:srcRect/>
          <a:stretch>
            <a:fillRect/>
          </a:stretch>
        </p:blipFill>
        <p:spPr bwMode="auto">
          <a:xfrm>
            <a:off x="401320" y="1504315"/>
            <a:ext cx="8207375" cy="4418330"/>
          </a:xfrm>
          <a:prstGeom prst="rect">
            <a:avLst/>
          </a:prstGeom>
          <a:noFill/>
          <a:ln w="9525">
            <a:noFill/>
            <a:miter lim="800000"/>
            <a:headEnd/>
            <a:tailEnd/>
          </a:ln>
          <a:effec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a:t>
            </a:r>
            <a:endParaRPr lang="zh-CN" altLang="en-US" sz="2000" dirty="0">
              <a:ea typeface="华文仿宋" panose="02010600040101010101" charset="-122"/>
            </a:endParaRPr>
          </a:p>
        </p:txBody>
      </p:sp>
      <p:pic>
        <p:nvPicPr>
          <p:cNvPr id="350211" name="Picture 3"/>
          <p:cNvPicPr>
            <a:picLocks noGrp="1" noChangeAspect="1" noChangeArrowheads="1"/>
          </p:cNvPicPr>
          <p:nvPr>
            <p:ph idx="1"/>
          </p:nvPr>
        </p:nvPicPr>
        <p:blipFill>
          <a:blip r:embed="rId2" cstate="print"/>
          <a:srcRect/>
          <a:stretch>
            <a:fillRect/>
          </a:stretch>
        </p:blipFill>
        <p:spPr>
          <a:xfrm>
            <a:off x="721360" y="2157730"/>
            <a:ext cx="7724775" cy="2301875"/>
          </a:xfrm>
        </p:spPr>
      </p:pic>
      <p:sp>
        <p:nvSpPr>
          <p:cNvPr id="4" name="灯片编号占位符 4"/>
          <p:cNvSpPr>
            <a:spLocks noGrp="1"/>
          </p:cNvSpPr>
          <p:nvPr>
            <p:ph type="sldNum" sz="quarter" idx="12"/>
          </p:nvPr>
        </p:nvSpPr>
        <p:spPr/>
        <p:txBody>
          <a:bodyPr/>
          <a:lstStyle/>
          <a:p>
            <a:fld id="{BF0177FA-8DF1-4429-8749-1862C9572919}" type="slidenum">
              <a:rPr lang="zh-CN" altLang="en-US"/>
              <a:t>103</a:t>
            </a:fld>
            <a:endParaRPr lang="en-US" altLang="zh-CN"/>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2"/>
          <p:cNvSpPr>
            <a:spLocks noGrp="1" noRot="1" noChangeArrowheads="1"/>
          </p:cNvSpPr>
          <p:nvPr>
            <p:ph type="title"/>
          </p:nvPr>
        </p:nvSpPr>
        <p:spPr/>
        <p:txBody>
          <a:bodyPr/>
          <a:lstStyle/>
          <a:p>
            <a:pPr algn="l"/>
            <a:r>
              <a:rPr lang="zh-CN" altLang="en-US" sz="2000" dirty="0">
                <a:ea typeface="华文仿宋" panose="02010600040101010101" charset="-122"/>
              </a:rPr>
              <a:t>放射工作人员职业健康体检中发现白细胞低于正常值应怎么办？</a:t>
            </a:r>
            <a:br>
              <a:rPr lang="zh-CN" altLang="en-US" sz="2000" dirty="0">
                <a:ea typeface="华文仿宋" panose="02010600040101010101" charset="-122"/>
              </a:rPr>
            </a:br>
            <a:endParaRPr lang="zh-CN" altLang="en-US" sz="2000" dirty="0">
              <a:ea typeface="华文仿宋" panose="02010600040101010101" charset="-122"/>
            </a:endParaRPr>
          </a:p>
        </p:txBody>
      </p:sp>
      <p:sp>
        <p:nvSpPr>
          <p:cNvPr id="557059" name="Rectangle 3"/>
          <p:cNvSpPr>
            <a:spLocks noGrp="1" noChangeArrowheads="1"/>
          </p:cNvSpPr>
          <p:nvPr>
            <p:ph idx="1"/>
          </p:nvPr>
        </p:nvSpPr>
        <p:spPr/>
        <p:txBody>
          <a:bodyPr>
            <a:noAutofit/>
          </a:bodyPr>
          <a:lstStyle/>
          <a:p>
            <a:pPr>
              <a:lnSpc>
                <a:spcPts val="2800"/>
              </a:lnSpc>
            </a:pPr>
            <a:r>
              <a:rPr lang="zh-CN" altLang="en-US" sz="1200" dirty="0">
                <a:ea typeface="华文仿宋" panose="02010600040101010101" charset="-122"/>
              </a:rPr>
              <a:t>人体组织中，造血组织对电离辐射照射是最为敏感的，比如</a:t>
            </a:r>
            <a:r>
              <a:rPr lang="en-US" altLang="zh-CN" sz="1200" dirty="0">
                <a:ea typeface="华文仿宋" panose="02010600040101010101" charset="-122"/>
              </a:rPr>
              <a:t>0.5Sv</a:t>
            </a:r>
            <a:r>
              <a:rPr lang="zh-CN" altLang="en-US" sz="1200" dirty="0">
                <a:ea typeface="华文仿宋" panose="02010600040101010101" charset="-122"/>
              </a:rPr>
              <a:t>甚至</a:t>
            </a:r>
            <a:r>
              <a:rPr lang="en-US" altLang="zh-CN" sz="1200" dirty="0">
                <a:ea typeface="华文仿宋" panose="02010600040101010101" charset="-122"/>
              </a:rPr>
              <a:t>0.1Sv</a:t>
            </a:r>
            <a:r>
              <a:rPr lang="zh-CN" altLang="en-US" sz="1200" dirty="0">
                <a:ea typeface="华文仿宋" panose="02010600040101010101" charset="-122"/>
              </a:rPr>
              <a:t>的照射，一些敏感者的血象就会出现改变，淋巴细胞绝对计数会降低，白细胞总数可能变化不明显。更大剂量的照射时，白细胞计数出现降低；受照剂量越大，白细胞计数的降低就越明显。血象检查，包括白细胞总数和分类计数，是放射工作人员体检中很重要的一项检查指标。根据</a:t>
            </a:r>
            <a:r>
              <a:rPr lang="en-US" altLang="zh-CN" sz="1200" dirty="0">
                <a:ea typeface="华文仿宋" panose="02010600040101010101" charset="-122"/>
              </a:rPr>
              <a:t>《</a:t>
            </a:r>
            <a:r>
              <a:rPr lang="zh-CN" altLang="en-US" sz="1200" dirty="0">
                <a:ea typeface="华文仿宋" panose="02010600040101010101" charset="-122"/>
              </a:rPr>
              <a:t>放射工作人员职业健康监护技术规范（</a:t>
            </a:r>
            <a:r>
              <a:rPr lang="en-US" altLang="zh-CN" sz="1200" dirty="0">
                <a:ea typeface="华文仿宋" panose="02010600040101010101" charset="-122"/>
              </a:rPr>
              <a:t>GBZ235-2011</a:t>
            </a:r>
            <a:r>
              <a:rPr lang="zh-CN" altLang="en-US" sz="1200" dirty="0">
                <a:ea typeface="华文仿宋" panose="02010600040101010101" charset="-122"/>
              </a:rPr>
              <a:t>）</a:t>
            </a:r>
            <a:r>
              <a:rPr lang="en-US" altLang="zh-CN" sz="1200" dirty="0">
                <a:ea typeface="华文仿宋" panose="02010600040101010101" charset="-122"/>
              </a:rPr>
              <a:t>》</a:t>
            </a:r>
            <a:r>
              <a:rPr lang="zh-CN" altLang="en-US" sz="1200" dirty="0">
                <a:ea typeface="华文仿宋" panose="02010600040101010101" charset="-122"/>
              </a:rPr>
              <a:t>，放射工作人员（岗前、在岗期间、离岗）职业健康检查中应设置血常规和白细胞分类的必检项目。</a:t>
            </a:r>
            <a:r>
              <a:rPr lang="en-US" altLang="zh-CN" sz="1200" dirty="0">
                <a:ea typeface="华文仿宋" panose="02010600040101010101" charset="-122"/>
              </a:rPr>
              <a:t>《</a:t>
            </a:r>
            <a:r>
              <a:rPr lang="zh-CN" altLang="en-US" sz="1200" dirty="0">
                <a:ea typeface="华文仿宋" panose="02010600040101010101" charset="-122"/>
              </a:rPr>
              <a:t>放射工作人员健康标准</a:t>
            </a:r>
            <a:r>
              <a:rPr lang="en-US" altLang="zh-CN" sz="1200" dirty="0">
                <a:ea typeface="华文仿宋" panose="02010600040101010101" charset="-122"/>
              </a:rPr>
              <a:t>GBZ 98—2002》</a:t>
            </a:r>
            <a:r>
              <a:rPr lang="zh-CN" altLang="en-US" sz="1200" dirty="0">
                <a:ea typeface="华文仿宋" panose="02010600040101010101" charset="-122"/>
              </a:rPr>
              <a:t>进一步明确要求，就业前，白细胞计数不得低于</a:t>
            </a:r>
            <a:r>
              <a:rPr lang="en-US" altLang="zh-CN" sz="1200" dirty="0">
                <a:ea typeface="华文仿宋" panose="02010600040101010101" charset="-122"/>
              </a:rPr>
              <a:t>4500/ml</a:t>
            </a:r>
            <a:r>
              <a:rPr lang="zh-CN" altLang="en-US" sz="1200" dirty="0">
                <a:ea typeface="华文仿宋" panose="02010600040101010101" charset="-122"/>
              </a:rPr>
              <a:t>，就业后，白细胞总数不得低于</a:t>
            </a:r>
            <a:r>
              <a:rPr lang="en-US" altLang="zh-CN" sz="1200" dirty="0">
                <a:ea typeface="华文仿宋" panose="02010600040101010101" charset="-122"/>
              </a:rPr>
              <a:t>4000/ml</a:t>
            </a:r>
            <a:r>
              <a:rPr lang="zh-CN" altLang="en-US" sz="1200" dirty="0">
                <a:ea typeface="华文仿宋" panose="02010600040101010101" charset="-122"/>
              </a:rPr>
              <a:t>。</a:t>
            </a:r>
          </a:p>
          <a:p>
            <a:pPr>
              <a:lnSpc>
                <a:spcPts val="2800"/>
              </a:lnSpc>
            </a:pPr>
            <a:r>
              <a:rPr lang="zh-CN" altLang="en-US" sz="1200" dirty="0">
                <a:ea typeface="华文仿宋" panose="02010600040101010101" charset="-122"/>
              </a:rPr>
              <a:t>白细胞计数低于正常值是放射工作人员职业健康检查中较为常见的问题。白细胞计数降低的影响因素很多，除与受到一定剂量的射线照射有关外，病毒感染、造血系统疾病等都可能导致人体白细胞降低。人体的健康是一个动态的过程，如果在职业健康检查中发现白细胞计数降低，职业健康检查机构应安排受检者进行复查。复查结果仍然低于正常值的，应区分情况分别采取以下两种措施：一、对在岗期间进行职业健康检查的，建议其暂时脱离放射工作一段时间后再进行复查；如果一定时间（比如</a:t>
            </a:r>
            <a:r>
              <a:rPr lang="en-US" altLang="zh-CN" sz="1200" dirty="0">
                <a:ea typeface="华文仿宋" panose="02010600040101010101" charset="-122"/>
              </a:rPr>
              <a:t>3</a:t>
            </a:r>
            <a:r>
              <a:rPr lang="zh-CN" altLang="en-US" sz="1200" dirty="0">
                <a:ea typeface="华文仿宋" panose="02010600040101010101" charset="-122"/>
              </a:rPr>
              <a:t>个月）内再次复查仍然异常，则应给出不宜继续从事放射工作的建议。同时，建议放射工作单位安排受检者做进一步的检查或者进行职业病诊断。二、对岗前进行职业健康检查的，则应给出“不宜从事放射工作”的建议。</a:t>
            </a:r>
          </a:p>
        </p:txBody>
      </p:sp>
      <p:sp>
        <p:nvSpPr>
          <p:cNvPr id="4" name="灯片编号占位符 4"/>
          <p:cNvSpPr>
            <a:spLocks noGrp="1"/>
          </p:cNvSpPr>
          <p:nvPr>
            <p:ph type="sldNum" sz="quarter" idx="12"/>
          </p:nvPr>
        </p:nvSpPr>
        <p:spPr/>
        <p:txBody>
          <a:bodyPr/>
          <a:lstStyle/>
          <a:p>
            <a:fld id="{345071C2-EF1C-4C59-BAB9-841C1DBAF834}" type="slidenum">
              <a:rPr lang="zh-CN" altLang="en-US"/>
              <a:t>104</a:t>
            </a:fld>
            <a:endParaRPr lang="en-US" altLang="zh-CN"/>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r>
              <a:rPr lang="zh-CN" altLang="en-US" sz="2400" dirty="0" smtClean="0">
                <a:latin typeface="楷体_GB2312" pitchFamily="49" charset="-122"/>
                <a:ea typeface="楷体_GB2312" pitchFamily="49" charset="-122"/>
              </a:rPr>
              <a:t>放射诊疗机构的法律责任</a:t>
            </a:r>
            <a:endParaRPr lang="zh-CN" altLang="en-US" sz="24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solidFill>
                  <a:srgbClr val="FF9900"/>
                </a:solidFill>
                <a:latin typeface="楷体_GB2312" pitchFamily="49" charset="-122"/>
                <a:ea typeface="楷体_GB2312" pitchFamily="49" charset="-122"/>
              </a:rPr>
              <a:t>1</a:t>
            </a:r>
            <a:r>
              <a:rPr lang="zh-CN" altLang="en-US" sz="3200" dirty="0" smtClean="0">
                <a:solidFill>
                  <a:srgbClr val="FF9900"/>
                </a:solidFill>
                <a:latin typeface="楷体_GB2312" pitchFamily="49" charset="-122"/>
                <a:ea typeface="楷体_GB2312" pitchFamily="49" charset="-122"/>
              </a:rPr>
              <a:t>、违反放射诊疗许可的行为</a:t>
            </a:r>
            <a:endParaRPr lang="zh-CN" altLang="en-US" sz="3200" dirty="0"/>
          </a:p>
        </p:txBody>
      </p:sp>
      <p:sp>
        <p:nvSpPr>
          <p:cNvPr id="3" name="内容占位符 2"/>
          <p:cNvSpPr>
            <a:spLocks noGrp="1"/>
          </p:cNvSpPr>
          <p:nvPr>
            <p:ph idx="1"/>
          </p:nvPr>
        </p:nvSpPr>
        <p:spPr/>
        <p:txBody>
          <a:bodyPr/>
          <a:lstStyle/>
          <a:p>
            <a:r>
              <a:rPr lang="zh-CN" altLang="en-US" sz="2400" b="1" dirty="0" smtClean="0">
                <a:latin typeface="楷体_GB2312" pitchFamily="49" charset="-122"/>
                <a:ea typeface="楷体_GB2312" pitchFamily="49" charset="-122"/>
              </a:rPr>
              <a:t>未取得放射诊疗许可从事放射诊疗工作的</a:t>
            </a:r>
            <a:r>
              <a:rPr lang="en-US" altLang="zh-CN" sz="2400" b="1" dirty="0" smtClean="0">
                <a:latin typeface="楷体_GB2312" pitchFamily="49" charset="-122"/>
                <a:ea typeface="楷体_GB2312" pitchFamily="49" charset="-122"/>
              </a:rPr>
              <a:t>;</a:t>
            </a:r>
          </a:p>
          <a:p>
            <a:r>
              <a:rPr lang="zh-CN" altLang="en-US" sz="2400" b="1" dirty="0" smtClean="0">
                <a:latin typeface="楷体_GB2312" pitchFamily="49" charset="-122"/>
                <a:ea typeface="楷体_GB2312" pitchFamily="49" charset="-122"/>
              </a:rPr>
              <a:t>未办理诊疗科目登记或者</a:t>
            </a:r>
            <a:r>
              <a:rPr lang="zh-CN" altLang="en-US" sz="2400" b="1" dirty="0" smtClean="0">
                <a:solidFill>
                  <a:srgbClr val="FF0000"/>
                </a:solidFill>
                <a:latin typeface="楷体_GB2312" pitchFamily="49" charset="-122"/>
                <a:ea typeface="楷体_GB2312" pitchFamily="49" charset="-122"/>
              </a:rPr>
              <a:t>未按照规定进行校验的</a:t>
            </a:r>
            <a:r>
              <a:rPr lang="zh-CN" altLang="en-US" sz="2400" b="1" dirty="0" smtClean="0">
                <a:latin typeface="楷体_GB2312" pitchFamily="49" charset="-122"/>
                <a:ea typeface="楷体_GB2312" pitchFamily="49" charset="-122"/>
              </a:rPr>
              <a:t>；</a:t>
            </a:r>
          </a:p>
          <a:p>
            <a:r>
              <a:rPr lang="zh-CN" altLang="en-US" sz="2400" b="1" dirty="0" smtClean="0">
                <a:latin typeface="楷体_GB2312" pitchFamily="49" charset="-122"/>
                <a:ea typeface="楷体_GB2312" pitchFamily="49" charset="-122"/>
              </a:rPr>
              <a:t>未经批准擅自变更放射诊疗项目或者</a:t>
            </a:r>
            <a:r>
              <a:rPr lang="zh-CN" altLang="en-US" sz="2400" b="1" dirty="0" smtClean="0">
                <a:solidFill>
                  <a:srgbClr val="FF0000"/>
                </a:solidFill>
                <a:latin typeface="楷体_GB2312" pitchFamily="49" charset="-122"/>
                <a:ea typeface="楷体_GB2312" pitchFamily="49" charset="-122"/>
              </a:rPr>
              <a:t>超出批准范围从事放射诊疗工作的。</a:t>
            </a:r>
          </a:p>
          <a:p>
            <a:endParaRPr lang="zh-CN" altLang="en-US" sz="2400" b="1" dirty="0" smtClean="0">
              <a:solidFill>
                <a:srgbClr val="FF0000"/>
              </a:solidFill>
              <a:latin typeface="楷体_GB2312" pitchFamily="49" charset="-122"/>
              <a:ea typeface="楷体_GB2312" pitchFamily="49" charset="-122"/>
            </a:endParaRPr>
          </a:p>
          <a:p>
            <a:r>
              <a:rPr lang="zh-CN" altLang="en-US" sz="2400" b="1" dirty="0" smtClean="0">
                <a:solidFill>
                  <a:srgbClr val="FF0066"/>
                </a:solidFill>
                <a:latin typeface="楷体_GB2312" pitchFamily="49" charset="-122"/>
                <a:ea typeface="楷体_GB2312" pitchFamily="49" charset="-122"/>
              </a:rPr>
              <a:t>处罚：</a:t>
            </a:r>
            <a:r>
              <a:rPr lang="zh-CN" altLang="en-US" sz="2400" b="1" dirty="0" smtClean="0">
                <a:latin typeface="楷体_GB2312" pitchFamily="49" charset="-122"/>
                <a:ea typeface="楷体_GB2312" pitchFamily="49" charset="-122"/>
              </a:rPr>
              <a:t>警告、责令限期改正，并可以根据情节处以</a:t>
            </a:r>
            <a:r>
              <a:rPr lang="en-US" altLang="zh-CN" sz="2400" b="1" dirty="0" smtClean="0">
                <a:latin typeface="楷体_GB2312" pitchFamily="49" charset="-122"/>
                <a:ea typeface="楷体_GB2312" pitchFamily="49" charset="-122"/>
              </a:rPr>
              <a:t>3000</a:t>
            </a:r>
            <a:r>
              <a:rPr lang="zh-CN" altLang="en-US" sz="2400" b="1" dirty="0" smtClean="0">
                <a:latin typeface="楷体_GB2312" pitchFamily="49" charset="-122"/>
                <a:ea typeface="楷体_GB2312" pitchFamily="49" charset="-122"/>
              </a:rPr>
              <a:t>元以下的罚款；情节严重的，吊销其</a:t>
            </a:r>
            <a:r>
              <a:rPr lang="en-US" altLang="zh-CN" sz="2400" b="1" dirty="0" smtClean="0">
                <a:latin typeface="楷体_GB2312" pitchFamily="49" charset="-122"/>
                <a:ea typeface="楷体_GB2312" pitchFamily="49" charset="-122"/>
              </a:rPr>
              <a:t>《</a:t>
            </a:r>
            <a:r>
              <a:rPr lang="zh-CN" altLang="en-US" sz="2400" b="1" dirty="0" smtClean="0">
                <a:latin typeface="楷体_GB2312" pitchFamily="49" charset="-122"/>
                <a:ea typeface="楷体_GB2312" pitchFamily="49" charset="-122"/>
              </a:rPr>
              <a:t>医疗机构执业许可证</a:t>
            </a:r>
            <a:r>
              <a:rPr lang="en-US" altLang="zh-CN" sz="2400" b="1" dirty="0" smtClean="0">
                <a:latin typeface="楷体_GB2312" pitchFamily="49" charset="-122"/>
                <a:ea typeface="楷体_GB2312" pitchFamily="49" charset="-122"/>
              </a:rPr>
              <a:t>》</a:t>
            </a:r>
            <a:r>
              <a:rPr lang="zh-CN" altLang="en-US" sz="2400" b="1" dirty="0" smtClean="0">
                <a:latin typeface="楷体_GB2312" pitchFamily="49" charset="-122"/>
                <a:ea typeface="楷体_GB2312" pitchFamily="49" charset="-122"/>
              </a:rPr>
              <a:t>。</a:t>
            </a:r>
            <a:r>
              <a:rPr lang="zh-CN" altLang="en-US" sz="2400" dirty="0" smtClean="0"/>
              <a:t> </a:t>
            </a:r>
          </a:p>
          <a:p>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2800" dirty="0" smtClean="0">
                <a:solidFill>
                  <a:srgbClr val="FF9900"/>
                </a:solidFill>
                <a:latin typeface="楷体_GB2312" pitchFamily="49" charset="-122"/>
                <a:ea typeface="楷体_GB2312" pitchFamily="49" charset="-122"/>
              </a:rPr>
              <a:t>2</a:t>
            </a:r>
            <a:r>
              <a:rPr lang="zh-CN" altLang="en-US" sz="2800" dirty="0" smtClean="0">
                <a:solidFill>
                  <a:srgbClr val="FF9900"/>
                </a:solidFill>
                <a:latin typeface="楷体_GB2312" pitchFamily="49" charset="-122"/>
                <a:ea typeface="楷体_GB2312" pitchFamily="49" charset="-122"/>
              </a:rPr>
              <a:t>、违反人员资质条件的行为</a:t>
            </a:r>
            <a:endParaRPr lang="zh-CN" altLang="en-US" sz="2800" dirty="0"/>
          </a:p>
        </p:txBody>
      </p:sp>
      <p:sp>
        <p:nvSpPr>
          <p:cNvPr id="3" name="内容占位符 2"/>
          <p:cNvSpPr>
            <a:spLocks noGrp="1"/>
          </p:cNvSpPr>
          <p:nvPr>
            <p:ph idx="1"/>
          </p:nvPr>
        </p:nvSpPr>
        <p:spPr/>
        <p:txBody>
          <a:bodyPr/>
          <a:lstStyle/>
          <a:p>
            <a:r>
              <a:rPr lang="zh-CN" altLang="en-US" sz="2400" b="1" dirty="0" smtClean="0">
                <a:latin typeface="楷体_GB2312" pitchFamily="49" charset="-122"/>
                <a:ea typeface="楷体_GB2312" pitchFamily="49" charset="-122"/>
              </a:rPr>
              <a:t>医疗机构使用不具备相应资质的人员从事放射诊疗工作的。</a:t>
            </a:r>
          </a:p>
          <a:p>
            <a:endParaRPr lang="zh-CN" altLang="en-US" sz="2400" b="1" dirty="0" smtClean="0">
              <a:latin typeface="楷体_GB2312" pitchFamily="49" charset="-122"/>
              <a:ea typeface="楷体_GB2312" pitchFamily="49" charset="-122"/>
            </a:endParaRPr>
          </a:p>
          <a:p>
            <a:r>
              <a:rPr lang="zh-CN" altLang="en-US" sz="2400" b="1" dirty="0" smtClean="0">
                <a:solidFill>
                  <a:srgbClr val="FF0066"/>
                </a:solidFill>
                <a:latin typeface="楷体_GB2312" pitchFamily="49" charset="-122"/>
                <a:ea typeface="楷体_GB2312" pitchFamily="49" charset="-122"/>
              </a:rPr>
              <a:t>处罚：</a:t>
            </a:r>
            <a:r>
              <a:rPr lang="zh-CN" altLang="en-US" sz="2400" b="1" dirty="0" smtClean="0">
                <a:latin typeface="楷体_GB2312" pitchFamily="49" charset="-122"/>
                <a:ea typeface="楷体_GB2312" pitchFamily="49" charset="-122"/>
              </a:rPr>
              <a:t>责令限期改正，并可以处以</a:t>
            </a:r>
            <a:r>
              <a:rPr lang="en-US" altLang="zh-CN" sz="2400" b="1" dirty="0" smtClean="0">
                <a:latin typeface="楷体_GB2312" pitchFamily="49" charset="-122"/>
                <a:ea typeface="楷体_GB2312" pitchFamily="49" charset="-122"/>
              </a:rPr>
              <a:t>5000</a:t>
            </a:r>
            <a:r>
              <a:rPr lang="zh-CN" altLang="en-US" sz="2400" b="1" dirty="0" smtClean="0">
                <a:latin typeface="楷体_GB2312" pitchFamily="49" charset="-122"/>
                <a:ea typeface="楷体_GB2312" pitchFamily="49" charset="-122"/>
              </a:rPr>
              <a:t>元以下的罚款；情节严重的，吊销其</a:t>
            </a:r>
            <a:r>
              <a:rPr lang="en-US" altLang="zh-CN" sz="2400" b="1" dirty="0" smtClean="0">
                <a:latin typeface="楷体_GB2312" pitchFamily="49" charset="-122"/>
                <a:ea typeface="楷体_GB2312" pitchFamily="49" charset="-122"/>
              </a:rPr>
              <a:t>《</a:t>
            </a:r>
            <a:r>
              <a:rPr lang="zh-CN" altLang="en-US" sz="2400" b="1" dirty="0" smtClean="0">
                <a:latin typeface="楷体_GB2312" pitchFamily="49" charset="-122"/>
                <a:ea typeface="楷体_GB2312" pitchFamily="49" charset="-122"/>
              </a:rPr>
              <a:t>医疗机构执业许可证</a:t>
            </a:r>
            <a:r>
              <a:rPr lang="en-US" altLang="zh-CN" sz="2400" b="1" dirty="0" smtClean="0">
                <a:latin typeface="楷体_GB2312" pitchFamily="49" charset="-122"/>
                <a:ea typeface="楷体_GB2312" pitchFamily="49" charset="-122"/>
              </a:rPr>
              <a:t>》</a:t>
            </a:r>
            <a:r>
              <a:rPr lang="zh-CN" altLang="en-US" sz="2400" dirty="0" smtClean="0">
                <a:latin typeface="楷体_GB2312" pitchFamily="49" charset="-122"/>
                <a:ea typeface="楷体_GB2312" pitchFamily="49" charset="-122"/>
              </a:rPr>
              <a:t>。 </a:t>
            </a:r>
          </a:p>
          <a:p>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solidFill>
                  <a:srgbClr val="FF9900"/>
                </a:solidFill>
                <a:latin typeface="楷体_GB2312" pitchFamily="49" charset="-122"/>
                <a:ea typeface="楷体_GB2312" pitchFamily="49" charset="-122"/>
              </a:rPr>
              <a:t>3</a:t>
            </a:r>
            <a:r>
              <a:rPr lang="zh-CN" altLang="en-US" sz="3600" dirty="0" smtClean="0">
                <a:solidFill>
                  <a:srgbClr val="FF9900"/>
                </a:solidFill>
                <a:latin typeface="楷体_GB2312" pitchFamily="49" charset="-122"/>
                <a:ea typeface="楷体_GB2312" pitchFamily="49" charset="-122"/>
              </a:rPr>
              <a:t>、违反建设项目审查规定的行为</a:t>
            </a:r>
            <a:endParaRPr lang="zh-CN" altLang="en-US" dirty="0"/>
          </a:p>
        </p:txBody>
      </p:sp>
      <p:sp>
        <p:nvSpPr>
          <p:cNvPr id="3" name="内容占位符 2"/>
          <p:cNvSpPr>
            <a:spLocks noGrp="1"/>
          </p:cNvSpPr>
          <p:nvPr>
            <p:ph idx="1"/>
          </p:nvPr>
        </p:nvSpPr>
        <p:spPr/>
        <p:txBody>
          <a:bodyPr/>
          <a:lstStyle/>
          <a:p>
            <a:r>
              <a:rPr lang="zh-CN" altLang="en-US" sz="2400" b="1" dirty="0" smtClean="0">
                <a:latin typeface="楷体_GB2312" pitchFamily="49" charset="-122"/>
                <a:ea typeface="楷体_GB2312" pitchFamily="49" charset="-122"/>
              </a:rPr>
              <a:t>医疗机构违反建设项目卫生审查、竣工验收有关规定的，按照</a:t>
            </a:r>
            <a:r>
              <a:rPr lang="en-US" altLang="zh-CN" sz="2400" b="1" dirty="0" smtClean="0">
                <a:latin typeface="楷体_GB2312" pitchFamily="49" charset="-122"/>
                <a:ea typeface="楷体_GB2312" pitchFamily="49" charset="-122"/>
              </a:rPr>
              <a:t>《</a:t>
            </a:r>
            <a:r>
              <a:rPr lang="zh-CN" altLang="en-US" sz="2400" b="1" dirty="0" smtClean="0">
                <a:latin typeface="楷体_GB2312" pitchFamily="49" charset="-122"/>
                <a:ea typeface="楷体_GB2312" pitchFamily="49" charset="-122"/>
              </a:rPr>
              <a:t>中华人民共和国职业病防治法</a:t>
            </a:r>
            <a:r>
              <a:rPr lang="en-US" altLang="zh-CN" sz="2400" b="1" dirty="0" smtClean="0">
                <a:latin typeface="楷体_GB2312" pitchFamily="49" charset="-122"/>
                <a:ea typeface="楷体_GB2312" pitchFamily="49" charset="-122"/>
              </a:rPr>
              <a:t>》</a:t>
            </a:r>
            <a:r>
              <a:rPr lang="zh-CN" altLang="en-US" sz="2400" b="1" dirty="0" smtClean="0">
                <a:latin typeface="楷体_GB2312" pitchFamily="49" charset="-122"/>
                <a:ea typeface="楷体_GB2312" pitchFamily="49" charset="-122"/>
              </a:rPr>
              <a:t>的规定进行处罚。</a:t>
            </a:r>
          </a:p>
          <a:p>
            <a:endParaRPr lang="zh-CN" altLang="en-US" sz="2400" b="1" dirty="0" smtClean="0">
              <a:latin typeface="楷体_GB2312" pitchFamily="49" charset="-122"/>
              <a:ea typeface="楷体_GB2312" pitchFamily="49" charset="-122"/>
            </a:endParaRPr>
          </a:p>
          <a:p>
            <a:r>
              <a:rPr lang="zh-CN" altLang="en-US" sz="2400" b="1" dirty="0" smtClean="0">
                <a:solidFill>
                  <a:srgbClr val="FF0066"/>
                </a:solidFill>
                <a:latin typeface="楷体_GB2312" pitchFamily="49" charset="-122"/>
                <a:ea typeface="楷体_GB2312" pitchFamily="49" charset="-122"/>
              </a:rPr>
              <a:t>处罚：</a:t>
            </a:r>
            <a:r>
              <a:rPr lang="zh-CN" altLang="en-US" sz="2400" b="1" dirty="0" smtClean="0">
                <a:latin typeface="楷体_GB2312" pitchFamily="49" charset="-122"/>
                <a:ea typeface="楷体_GB2312" pitchFamily="49" charset="-122"/>
              </a:rPr>
              <a:t>警告，责令限期改正；逾期不改正的，处</a:t>
            </a:r>
            <a:r>
              <a:rPr lang="en-US" altLang="zh-CN" sz="2400" b="1" dirty="0" smtClean="0">
                <a:latin typeface="楷体_GB2312" pitchFamily="49" charset="-122"/>
                <a:ea typeface="楷体_GB2312" pitchFamily="49" charset="-122"/>
              </a:rPr>
              <a:t>10</a:t>
            </a:r>
            <a:r>
              <a:rPr lang="zh-CN" altLang="en-US" sz="2400" b="1" dirty="0" smtClean="0">
                <a:latin typeface="楷体_GB2312" pitchFamily="49" charset="-122"/>
                <a:ea typeface="楷体_GB2312" pitchFamily="49" charset="-122"/>
              </a:rPr>
              <a:t>万元以上</a:t>
            </a:r>
            <a:r>
              <a:rPr lang="en-US" altLang="zh-CN" sz="2400" b="1" dirty="0" smtClean="0">
                <a:latin typeface="楷体_GB2312" pitchFamily="49" charset="-122"/>
                <a:ea typeface="楷体_GB2312" pitchFamily="49" charset="-122"/>
              </a:rPr>
              <a:t>50</a:t>
            </a:r>
            <a:r>
              <a:rPr lang="zh-CN" altLang="en-US" sz="2400" b="1" dirty="0" smtClean="0">
                <a:latin typeface="楷体_GB2312" pitchFamily="49" charset="-122"/>
                <a:ea typeface="楷体_GB2312" pitchFamily="49" charset="-122"/>
              </a:rPr>
              <a:t>万元以下的罚款；情节严重的，责令停止产生职业病危害的作业，或者提请有关人民政府责令停建、关闭。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smtClean="0">
                <a:solidFill>
                  <a:srgbClr val="FF9900"/>
                </a:solidFill>
                <a:latin typeface="楷体_GB2312" pitchFamily="49" charset="-122"/>
                <a:ea typeface="楷体_GB2312" pitchFamily="49" charset="-122"/>
              </a:rPr>
              <a:t>4</a:t>
            </a:r>
            <a:r>
              <a:rPr lang="zh-CN" altLang="en-US" sz="3600" dirty="0" smtClean="0">
                <a:solidFill>
                  <a:srgbClr val="FF9900"/>
                </a:solidFill>
                <a:latin typeface="楷体_GB2312" pitchFamily="49" charset="-122"/>
                <a:ea typeface="楷体_GB2312" pitchFamily="49" charset="-122"/>
              </a:rPr>
              <a:t>、其他违反放射诊疗规定的行为</a:t>
            </a:r>
            <a:endParaRPr lang="zh-CN" altLang="en-US" dirty="0"/>
          </a:p>
        </p:txBody>
      </p:sp>
      <p:sp>
        <p:nvSpPr>
          <p:cNvPr id="3" name="内容占位符 2"/>
          <p:cNvSpPr>
            <a:spLocks noGrp="1"/>
          </p:cNvSpPr>
          <p:nvPr>
            <p:ph idx="1"/>
          </p:nvPr>
        </p:nvSpPr>
        <p:spPr/>
        <p:txBody>
          <a:bodyPr>
            <a:normAutofit fontScale="70000" lnSpcReduction="20000"/>
          </a:bodyPr>
          <a:lstStyle/>
          <a:p>
            <a:pPr>
              <a:lnSpc>
                <a:spcPts val="2800"/>
              </a:lnSpc>
            </a:pPr>
            <a:r>
              <a:rPr lang="zh-CN" altLang="en-US" sz="2800" b="1" dirty="0" smtClean="0">
                <a:latin typeface="楷体_GB2312" pitchFamily="49" charset="-122"/>
                <a:ea typeface="楷体_GB2312" pitchFamily="49" charset="-122"/>
              </a:rPr>
              <a:t>购置、使用不合格或国家有关部门规定淘汰的放射诊疗设备的；</a:t>
            </a:r>
          </a:p>
          <a:p>
            <a:pPr>
              <a:lnSpc>
                <a:spcPts val="2800"/>
              </a:lnSpc>
            </a:pPr>
            <a:r>
              <a:rPr lang="zh-CN" altLang="en-US" sz="2800" b="1" dirty="0" smtClean="0">
                <a:latin typeface="楷体_GB2312" pitchFamily="49" charset="-122"/>
                <a:ea typeface="楷体_GB2312" pitchFamily="49" charset="-122"/>
              </a:rPr>
              <a:t>未按照规定使用安全防护装置和个人防护用品的；</a:t>
            </a:r>
          </a:p>
          <a:p>
            <a:pPr>
              <a:lnSpc>
                <a:spcPts val="2800"/>
              </a:lnSpc>
            </a:pPr>
            <a:r>
              <a:rPr lang="zh-CN" altLang="en-US" sz="2800" b="1" dirty="0" smtClean="0">
                <a:latin typeface="楷体_GB2312" pitchFamily="49" charset="-122"/>
                <a:ea typeface="楷体_GB2312" pitchFamily="49" charset="-122"/>
              </a:rPr>
              <a:t>未按照规定对放射诊疗设备、工作场所及防护设施进行检测和检查的；</a:t>
            </a:r>
          </a:p>
          <a:p>
            <a:pPr>
              <a:lnSpc>
                <a:spcPts val="2800"/>
              </a:lnSpc>
            </a:pPr>
            <a:r>
              <a:rPr lang="zh-CN" altLang="en-US" sz="2800" b="1" dirty="0" smtClean="0">
                <a:latin typeface="楷体_GB2312" pitchFamily="49" charset="-122"/>
                <a:ea typeface="楷体_GB2312" pitchFamily="49" charset="-122"/>
              </a:rPr>
              <a:t>未按照规定对放射诊疗工作人员进行个人剂量监测、健康检查、建立个人剂量和健康档案的；</a:t>
            </a:r>
          </a:p>
          <a:p>
            <a:pPr>
              <a:lnSpc>
                <a:spcPts val="2800"/>
              </a:lnSpc>
            </a:pPr>
            <a:r>
              <a:rPr lang="zh-CN" altLang="en-US" sz="2800" b="1" dirty="0" smtClean="0">
                <a:latin typeface="楷体_GB2312" pitchFamily="49" charset="-122"/>
                <a:ea typeface="楷体_GB2312" pitchFamily="49" charset="-122"/>
              </a:rPr>
              <a:t>发生放射事件并造成人员健康严重损害的；</a:t>
            </a:r>
          </a:p>
          <a:p>
            <a:pPr>
              <a:lnSpc>
                <a:spcPts val="2800"/>
              </a:lnSpc>
            </a:pPr>
            <a:r>
              <a:rPr lang="zh-CN" altLang="en-US" sz="2800" b="1" dirty="0" smtClean="0">
                <a:latin typeface="楷体_GB2312" pitchFamily="49" charset="-122"/>
                <a:ea typeface="楷体_GB2312" pitchFamily="49" charset="-122"/>
              </a:rPr>
              <a:t>发生放射事件未立即采取应急救援和控制措施或者未按照规定及时报告的；</a:t>
            </a:r>
          </a:p>
          <a:p>
            <a:pPr>
              <a:lnSpc>
                <a:spcPts val="2800"/>
              </a:lnSpc>
            </a:pPr>
            <a:r>
              <a:rPr lang="zh-CN" altLang="en-US" sz="2800" b="1" dirty="0" smtClean="0">
                <a:latin typeface="楷体_GB2312" pitchFamily="49" charset="-122"/>
                <a:ea typeface="楷体_GB2312" pitchFamily="49" charset="-122"/>
              </a:rPr>
              <a:t>违反本规定的其他情形。</a:t>
            </a:r>
          </a:p>
          <a:p>
            <a:pPr>
              <a:lnSpc>
                <a:spcPts val="2800"/>
              </a:lnSpc>
            </a:pPr>
            <a:endParaRPr lang="zh-CN" altLang="en-US" sz="2800" b="1" dirty="0" smtClean="0">
              <a:latin typeface="楷体_GB2312" pitchFamily="49" charset="-122"/>
              <a:ea typeface="楷体_GB2312" pitchFamily="49" charset="-122"/>
            </a:endParaRPr>
          </a:p>
          <a:p>
            <a:pPr>
              <a:lnSpc>
                <a:spcPts val="2800"/>
              </a:lnSpc>
            </a:pPr>
            <a:r>
              <a:rPr lang="zh-CN" altLang="en-US" sz="2800" b="1" dirty="0" smtClean="0">
                <a:solidFill>
                  <a:srgbClr val="FF0066"/>
                </a:solidFill>
                <a:latin typeface="楷体_GB2312" pitchFamily="49" charset="-122"/>
                <a:ea typeface="楷体_GB2312" pitchFamily="49" charset="-122"/>
              </a:rPr>
              <a:t>处罚：</a:t>
            </a:r>
            <a:r>
              <a:rPr lang="zh-CN" altLang="en-US" sz="2800" b="1" dirty="0" smtClean="0">
                <a:latin typeface="楷体_GB2312" pitchFamily="49" charset="-122"/>
                <a:ea typeface="楷体_GB2312" pitchFamily="49" charset="-122"/>
              </a:rPr>
              <a:t>给予警告，责令限期改正；并可处</a:t>
            </a:r>
            <a:r>
              <a:rPr lang="en-US" altLang="zh-CN" sz="2800" b="1" dirty="0" smtClean="0">
                <a:latin typeface="楷体_GB2312" pitchFamily="49" charset="-122"/>
                <a:ea typeface="楷体_GB2312" pitchFamily="49" charset="-122"/>
              </a:rPr>
              <a:t>1</a:t>
            </a:r>
            <a:r>
              <a:rPr lang="zh-CN" altLang="en-US" sz="2800" b="1" dirty="0" smtClean="0">
                <a:latin typeface="楷体_GB2312" pitchFamily="49" charset="-122"/>
                <a:ea typeface="楷体_GB2312" pitchFamily="49" charset="-122"/>
              </a:rPr>
              <a:t>万元以下的罚款。 </a:t>
            </a:r>
          </a:p>
          <a:p>
            <a:pPr>
              <a:lnSpc>
                <a:spcPts val="2800"/>
              </a:lnSpc>
            </a:pP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pPr>
              <a:lnSpc>
                <a:spcPts val="2800"/>
              </a:lnSpc>
              <a:buNone/>
            </a:pPr>
            <a:r>
              <a:rPr lang="en-US" altLang="zh-CN" sz="1600" dirty="0" smtClean="0">
                <a:sym typeface="+mn-ea"/>
              </a:rPr>
              <a:t>        </a:t>
            </a:r>
            <a:r>
              <a:rPr lang="zh-CN" altLang="en-US" sz="1600" b="0" dirty="0" smtClean="0">
                <a:solidFill>
                  <a:schemeClr val="tx1"/>
                </a:solidFill>
                <a:sym typeface="+mn-ea"/>
              </a:rPr>
              <a:t>受</a:t>
            </a:r>
            <a:r>
              <a:rPr lang="zh-CN" altLang="en-US" sz="1600" b="0" dirty="0">
                <a:solidFill>
                  <a:schemeClr val="tx1"/>
                </a:solidFill>
                <a:sym typeface="+mn-ea"/>
              </a:rPr>
              <a:t>检者在放射诊疗过程中的受到的照射即</a:t>
            </a:r>
            <a:r>
              <a:rPr lang="zh-CN" altLang="en-US" sz="1600" b="0" dirty="0">
                <a:solidFill>
                  <a:srgbClr val="C00000"/>
                </a:solidFill>
                <a:sym typeface="+mn-ea"/>
              </a:rPr>
              <a:t>医疗照射</a:t>
            </a:r>
            <a:r>
              <a:rPr lang="zh-CN" altLang="en-US" sz="1600" b="0" dirty="0">
                <a:solidFill>
                  <a:schemeClr val="tx1"/>
                </a:solidFill>
                <a:sym typeface="+mn-ea"/>
              </a:rPr>
              <a:t>，来源有用线束、泄漏线以及散射线照射</a:t>
            </a:r>
            <a:r>
              <a:rPr lang="zh-CN" altLang="en-US" sz="1600" b="0" dirty="0" smtClean="0">
                <a:solidFill>
                  <a:schemeClr val="tx1"/>
                </a:solidFill>
                <a:sym typeface="+mn-ea"/>
              </a:rPr>
              <a:t>。</a:t>
            </a:r>
            <a:endParaRPr lang="en-US" altLang="zh-CN" sz="1600" b="0" dirty="0" smtClean="0">
              <a:solidFill>
                <a:schemeClr val="tx1"/>
              </a:solidFill>
              <a:sym typeface="+mn-ea"/>
            </a:endParaRPr>
          </a:p>
          <a:p>
            <a:r>
              <a:rPr lang="zh-CN" altLang="en-US" sz="1600" b="0" dirty="0" smtClean="0">
                <a:solidFill>
                  <a:schemeClr val="tx1"/>
                </a:solidFill>
                <a:sym typeface="+mn-ea"/>
              </a:rPr>
              <a:t>放射工作人员工作中受到的照射称为</a:t>
            </a:r>
            <a:r>
              <a:rPr lang="zh-CN" altLang="en-US" sz="1600" b="0" dirty="0" smtClean="0">
                <a:solidFill>
                  <a:srgbClr val="C00000"/>
                </a:solidFill>
                <a:sym typeface="+mn-ea"/>
              </a:rPr>
              <a:t>职业照射</a:t>
            </a:r>
            <a:r>
              <a:rPr lang="zh-CN" altLang="en-US" sz="1600" b="0" dirty="0" smtClean="0">
                <a:solidFill>
                  <a:schemeClr val="tx1"/>
                </a:solidFill>
                <a:sym typeface="+mn-ea"/>
              </a:rPr>
              <a:t>，主要来自泄漏辐射和散射辐射；</a:t>
            </a:r>
            <a:endParaRPr lang="en-US" altLang="zh-CN" sz="1600" b="0" dirty="0" smtClean="0">
              <a:solidFill>
                <a:schemeClr val="tx1"/>
              </a:solidFill>
              <a:sym typeface="+mn-ea"/>
            </a:endParaRPr>
          </a:p>
          <a:p>
            <a:endParaRPr lang="en-US" altLang="zh-CN" sz="1600" b="0" dirty="0" smtClean="0">
              <a:solidFill>
                <a:schemeClr val="tx1"/>
              </a:solidFill>
              <a:sym typeface="+mn-ea"/>
            </a:endParaRPr>
          </a:p>
          <a:p>
            <a:endParaRPr lang="en-US" altLang="zh-CN" sz="1600" dirty="0" smtClean="0">
              <a:solidFill>
                <a:schemeClr val="tx1"/>
              </a:solidFill>
              <a:sym typeface="+mn-ea"/>
            </a:endParaRPr>
          </a:p>
          <a:p>
            <a:pPr>
              <a:buNone/>
            </a:pPr>
            <a:r>
              <a:rPr lang="en-US" altLang="zh-CN" sz="1800" dirty="0" smtClean="0">
                <a:solidFill>
                  <a:srgbClr val="FF0000"/>
                </a:solidFill>
                <a:sym typeface="+mn-ea"/>
              </a:rPr>
              <a:t>     </a:t>
            </a:r>
          </a:p>
          <a:p>
            <a:pPr>
              <a:buNone/>
            </a:pPr>
            <a:r>
              <a:rPr lang="en-US" altLang="zh-CN" sz="1800" dirty="0" smtClean="0">
                <a:solidFill>
                  <a:srgbClr val="FF0000"/>
                </a:solidFill>
                <a:sym typeface="+mn-ea"/>
              </a:rPr>
              <a:t>     </a:t>
            </a:r>
          </a:p>
          <a:p>
            <a:pPr>
              <a:buNone/>
            </a:pPr>
            <a:r>
              <a:rPr lang="zh-CN" altLang="en-US" sz="1800" dirty="0" smtClean="0">
                <a:solidFill>
                  <a:schemeClr val="tx1"/>
                </a:solidFill>
                <a:sym typeface="+mn-ea"/>
              </a:rPr>
              <a:t>      </a:t>
            </a:r>
            <a:endParaRPr lang="en-US" altLang="zh-CN" sz="1800" dirty="0" smtClean="0">
              <a:solidFill>
                <a:schemeClr val="tx1"/>
              </a:solidFill>
              <a:sym typeface="+mn-ea"/>
            </a:endParaRPr>
          </a:p>
          <a:p>
            <a:pPr>
              <a:buNone/>
            </a:pPr>
            <a:endParaRPr lang="en-US" altLang="zh-CN" sz="1800" dirty="0" smtClean="0">
              <a:sym typeface="+mn-ea"/>
            </a:endParaRPr>
          </a:p>
          <a:p>
            <a:pPr>
              <a:buNone/>
            </a:pPr>
            <a:r>
              <a:rPr lang="en-US" altLang="zh-CN" sz="1800" dirty="0" smtClean="0">
                <a:solidFill>
                  <a:schemeClr val="tx1"/>
                </a:solidFill>
                <a:sym typeface="+mn-ea"/>
              </a:rPr>
              <a:t>                      </a:t>
            </a:r>
            <a:r>
              <a:rPr lang="zh-CN" altLang="en-US" sz="1800" dirty="0" smtClean="0">
                <a:solidFill>
                  <a:schemeClr val="tx1"/>
                </a:solidFill>
                <a:sym typeface="+mn-ea"/>
              </a:rPr>
              <a:t>辐射防护工作</a:t>
            </a:r>
            <a:endParaRPr lang="zh-CN" altLang="en-US" sz="1800" dirty="0" smtClean="0">
              <a:solidFill>
                <a:schemeClr val="tx1"/>
              </a:solidFill>
            </a:endParaRPr>
          </a:p>
          <a:p>
            <a:endParaRPr lang="zh-CN" altLang="en-US" sz="1600" dirty="0">
              <a:solidFill>
                <a:schemeClr val="tx1"/>
              </a:solidFill>
            </a:endParaRPr>
          </a:p>
          <a:p>
            <a:endParaRPr lang="zh-CN" altLang="en-US" sz="160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sp>
        <p:nvSpPr>
          <p:cNvPr id="6" name="左大括号 5"/>
          <p:cNvSpPr/>
          <p:nvPr/>
        </p:nvSpPr>
        <p:spPr>
          <a:xfrm>
            <a:off x="3083668" y="3365772"/>
            <a:ext cx="379378" cy="2509736"/>
          </a:xfrm>
          <a:prstGeom prst="leftBrace">
            <a:avLst>
              <a:gd name="adj1" fmla="val 2884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矩形 6"/>
          <p:cNvSpPr/>
          <p:nvPr/>
        </p:nvSpPr>
        <p:spPr>
          <a:xfrm>
            <a:off x="3612205" y="3311986"/>
            <a:ext cx="2319749" cy="41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sym typeface="+mn-ea"/>
              </a:rPr>
              <a:t>医疗照射控制</a:t>
            </a:r>
            <a:endParaRPr lang="zh-CN" altLang="en-US" dirty="0">
              <a:solidFill>
                <a:schemeClr val="bg1"/>
              </a:solidFill>
            </a:endParaRPr>
          </a:p>
        </p:txBody>
      </p:sp>
      <p:sp>
        <p:nvSpPr>
          <p:cNvPr id="10" name="矩形 9"/>
          <p:cNvSpPr/>
          <p:nvPr/>
        </p:nvSpPr>
        <p:spPr>
          <a:xfrm>
            <a:off x="3634904" y="4354748"/>
            <a:ext cx="2421947" cy="41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sym typeface="+mn-ea"/>
              </a:rPr>
              <a:t>职业照射控制</a:t>
            </a:r>
            <a:endParaRPr lang="zh-CN" altLang="en-US" dirty="0">
              <a:solidFill>
                <a:schemeClr val="bg1"/>
              </a:solidFill>
            </a:endParaRPr>
          </a:p>
        </p:txBody>
      </p:sp>
      <p:sp>
        <p:nvSpPr>
          <p:cNvPr id="11" name="矩形 10"/>
          <p:cNvSpPr/>
          <p:nvPr/>
        </p:nvSpPr>
        <p:spPr>
          <a:xfrm>
            <a:off x="3612205" y="5334000"/>
            <a:ext cx="2469813" cy="418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solidFill>
                  <a:schemeClr val="bg1"/>
                </a:solidFill>
                <a:sym typeface="+mn-ea"/>
              </a:rPr>
              <a:t>公众照射控制</a:t>
            </a:r>
            <a:endParaRPr lang="zh-CN" altLang="en-US" dirty="0">
              <a:solidFill>
                <a:schemeClr val="bg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Rectangle 3"/>
          <p:cNvSpPr>
            <a:spLocks noGrp="1" noChangeArrowheads="1"/>
          </p:cNvSpPr>
          <p:nvPr>
            <p:ph idx="1"/>
          </p:nvPr>
        </p:nvSpPr>
        <p:spPr bwMode="auto">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342900" indent="-342900">
              <a:spcBef>
                <a:spcPct val="20000"/>
              </a:spcBef>
              <a:defRPr/>
            </a:pPr>
            <a:r>
              <a:rPr lang="zh-CN" alt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案例</a:t>
            </a:r>
            <a:endParaRPr lang="zh-CN" altLang="en-US" sz="4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2"/>
          <p:cNvSpPr>
            <a:spLocks noGrp="1"/>
          </p:cNvSpPr>
          <p:nvPr>
            <p:ph type="sldNum" sz="quarter" idx="12"/>
          </p:nvPr>
        </p:nvSpPr>
        <p:spPr/>
        <p:txBody>
          <a:bodyPr/>
          <a:lstStyle/>
          <a:p>
            <a:fld id="{6277AC52-6E4A-4C81-AA16-7B49CF53FD3B}" type="slidenum">
              <a:rPr lang="zh-CN" altLang="en-US"/>
              <a:t>111</a:t>
            </a:fld>
            <a:endParaRPr lang="en-US" altLang="zh-CN"/>
          </a:p>
        </p:txBody>
      </p:sp>
      <p:sp>
        <p:nvSpPr>
          <p:cNvPr id="400386" name="标题 1629185"/>
          <p:cNvSpPr>
            <a:spLocks noGrp="1" noChangeArrowheads="1"/>
          </p:cNvSpPr>
          <p:nvPr>
            <p:ph type="title" idx="4294967295"/>
          </p:nvPr>
        </p:nvSpPr>
        <p:spPr>
          <a:xfrm>
            <a:off x="0" y="0"/>
            <a:ext cx="8229600" cy="973138"/>
          </a:xfrm>
        </p:spPr>
        <p:txBody>
          <a:bodyPr>
            <a:normAutofit/>
          </a:bodyPr>
          <a:lstStyle/>
          <a:p>
            <a:r>
              <a:rPr lang="zh-CN" altLang="en-US" sz="3200" dirty="0" smtClean="0"/>
              <a:t>案例</a:t>
            </a:r>
            <a:endParaRPr lang="en-US" altLang="zh-CN" sz="3200" dirty="0"/>
          </a:p>
        </p:txBody>
      </p:sp>
      <p:sp>
        <p:nvSpPr>
          <p:cNvPr id="400387" name="文本占位符 1629186"/>
          <p:cNvSpPr>
            <a:spLocks noGrp="1" noChangeArrowheads="1"/>
          </p:cNvSpPr>
          <p:nvPr>
            <p:ph idx="4294967295"/>
          </p:nvPr>
        </p:nvSpPr>
        <p:spPr>
          <a:xfrm>
            <a:off x="0" y="1268413"/>
            <a:ext cx="8229600" cy="5400675"/>
          </a:xfrm>
        </p:spPr>
        <p:txBody>
          <a:bodyPr>
            <a:normAutofit/>
          </a:bodyPr>
          <a:lstStyle/>
          <a:p>
            <a:r>
              <a:rPr lang="zh-CN" altLang="en-US" sz="1600" b="1" dirty="0" smtClean="0">
                <a:latin typeface="仿宋" panose="02010609060101010101" charset="-122"/>
                <a:ea typeface="仿宋" panose="02010609060101010101" charset="-122"/>
              </a:rPr>
              <a:t>一、某</a:t>
            </a:r>
            <a:r>
              <a:rPr lang="zh-CN" altLang="en-US" sz="1600" b="1" dirty="0">
                <a:latin typeface="仿宋" panose="02010609060101010101" charset="-122"/>
                <a:ea typeface="仿宋" panose="02010609060101010101" charset="-122"/>
              </a:rPr>
              <a:t>医院未按规定对受检者临近照射野的敏感器官和组织采取屏蔽防护措施案</a:t>
            </a:r>
          </a:p>
          <a:p>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案情介绍</a:t>
            </a:r>
            <a:r>
              <a:rPr lang="en-US" altLang="zh-CN" sz="1600" dirty="0">
                <a:latin typeface="仿宋" panose="02010609060101010101" charset="-122"/>
                <a:ea typeface="仿宋" panose="02010609060101010101" charset="-122"/>
              </a:rPr>
              <a:t>】</a:t>
            </a:r>
          </a:p>
          <a:p>
            <a:r>
              <a:rPr lang="en-US" altLang="zh-CN" sz="1600" dirty="0">
                <a:latin typeface="仿宋" panose="02010609060101010101" charset="-122"/>
                <a:ea typeface="仿宋" panose="02010609060101010101" charset="-122"/>
              </a:rPr>
              <a:t>2015</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10</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21</a:t>
            </a:r>
            <a:r>
              <a:rPr lang="zh-CN" altLang="en-US" sz="1600" dirty="0">
                <a:latin typeface="仿宋" panose="02010609060101010101" charset="-122"/>
                <a:ea typeface="仿宋" panose="02010609060101010101" charset="-122"/>
              </a:rPr>
              <a:t>日某卫生监督机构日常监督检查中发现：该医院放射工作人员周某（技师）在对受检者张某进行</a:t>
            </a:r>
            <a:r>
              <a:rPr lang="en-US" altLang="zh-CN" sz="1600" dirty="0">
                <a:latin typeface="仿宋" panose="02010609060101010101" charset="-122"/>
                <a:ea typeface="仿宋" panose="02010609060101010101" charset="-122"/>
              </a:rPr>
              <a:t>X</a:t>
            </a:r>
            <a:r>
              <a:rPr lang="zh-CN" altLang="en-US" sz="1600" dirty="0">
                <a:latin typeface="仿宋" panose="02010609060101010101" charset="-122"/>
                <a:ea typeface="仿宋" panose="02010609060101010101" charset="-122"/>
              </a:rPr>
              <a:t>射线照射（骨盆正位片）时，未对受检者临近照射野的敏感器官和组织进行屏蔽防护。为此，卫生监督员当场对检查现场进行了取证</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拍摄照片</a:t>
            </a:r>
            <a:r>
              <a:rPr lang="en-US" altLang="zh-CN" sz="1600" dirty="0">
                <a:latin typeface="仿宋" panose="02010609060101010101" charset="-122"/>
                <a:ea typeface="仿宋" panose="02010609060101010101" charset="-122"/>
              </a:rPr>
              <a:t>3</a:t>
            </a:r>
            <a:r>
              <a:rPr lang="zh-CN" altLang="en-US" sz="1600" dirty="0">
                <a:latin typeface="仿宋" panose="02010609060101010101" charset="-122"/>
                <a:ea typeface="仿宋" panose="02010609060101010101" charset="-122"/>
              </a:rPr>
              <a:t>张，并制作</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现场笔录</a:t>
            </a:r>
            <a:r>
              <a:rPr lang="en-US" altLang="zh-CN" sz="1600" dirty="0">
                <a:latin typeface="仿宋" panose="02010609060101010101" charset="-122"/>
                <a:ea typeface="仿宋" panose="02010609060101010101" charset="-122"/>
              </a:rPr>
              <a:t>》1</a:t>
            </a:r>
            <a:r>
              <a:rPr lang="zh-CN" altLang="en-US" sz="1600" dirty="0">
                <a:latin typeface="仿宋" panose="02010609060101010101" charset="-122"/>
                <a:ea typeface="仿宋" panose="02010609060101010101" charset="-122"/>
              </a:rPr>
              <a:t>份、下达</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卫生监督意见书</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，责令该院立即改正违法行为。</a:t>
            </a:r>
          </a:p>
          <a:p>
            <a:r>
              <a:rPr lang="en-US" altLang="zh-CN" sz="1600" dirty="0">
                <a:latin typeface="仿宋" panose="02010609060101010101" charset="-122"/>
                <a:ea typeface="仿宋" panose="02010609060101010101" charset="-122"/>
              </a:rPr>
              <a:t>2015</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11</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16</a:t>
            </a:r>
            <a:r>
              <a:rPr lang="zh-CN" altLang="en-US" sz="1600" dirty="0">
                <a:latin typeface="仿宋" panose="02010609060101010101" charset="-122"/>
                <a:ea typeface="仿宋" panose="02010609060101010101" charset="-122"/>
              </a:rPr>
              <a:t>日该案受理，</a:t>
            </a:r>
            <a:r>
              <a:rPr lang="en-US" altLang="zh-CN" sz="1600" dirty="0">
                <a:latin typeface="仿宋" panose="02010609060101010101" charset="-122"/>
                <a:ea typeface="仿宋" panose="02010609060101010101" charset="-122"/>
              </a:rPr>
              <a:t>2015</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11</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17</a:t>
            </a:r>
            <a:r>
              <a:rPr lang="zh-CN" altLang="en-US" sz="1600" dirty="0">
                <a:latin typeface="仿宋" panose="02010609060101010101" charset="-122"/>
                <a:ea typeface="仿宋" panose="02010609060101010101" charset="-122"/>
              </a:rPr>
              <a:t>日立案，卫生监督员就案件进一步调查，制作三份询问笔录，并补充案件的其他相关证据。通过以上调查可以认定，该医院违反了</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放射诊疗管理规定</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第二十五条的规定。依据</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放射诊疗管理规定</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第四十一条第（二）项规定，参照</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某省卫生行政处罚自由裁量权适用规则及细化标准</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（试行）对</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放射诊疗管理规定</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第四十一条的细化标准</a:t>
            </a:r>
            <a:r>
              <a:rPr lang="en-US" altLang="zh-CN" sz="1600" dirty="0">
                <a:latin typeface="仿宋" panose="02010609060101010101" charset="-122"/>
                <a:ea typeface="仿宋" panose="02010609060101010101" charset="-122"/>
              </a:rPr>
              <a:t>2</a:t>
            </a:r>
            <a:r>
              <a:rPr lang="zh-CN" altLang="en-US" sz="1600" dirty="0">
                <a:latin typeface="仿宋" panose="02010609060101010101" charset="-122"/>
                <a:ea typeface="仿宋" panose="02010609060101010101" charset="-122"/>
              </a:rPr>
              <a:t>的规定，决定予以该医院：（</a:t>
            </a:r>
            <a:r>
              <a:rPr lang="en-US" altLang="zh-CN" sz="1600" dirty="0">
                <a:latin typeface="仿宋" panose="02010609060101010101" charset="-122"/>
                <a:ea typeface="仿宋" panose="02010609060101010101" charset="-122"/>
              </a:rPr>
              <a:t>1</a:t>
            </a:r>
            <a:r>
              <a:rPr lang="zh-CN" altLang="en-US" sz="1600" dirty="0">
                <a:latin typeface="仿宋" panose="02010609060101010101" charset="-122"/>
                <a:ea typeface="仿宋" panose="02010609060101010101" charset="-122"/>
              </a:rPr>
              <a:t>）警告；（</a:t>
            </a:r>
            <a:r>
              <a:rPr lang="en-US" altLang="zh-CN" sz="1600" dirty="0">
                <a:latin typeface="仿宋" panose="02010609060101010101" charset="-122"/>
                <a:ea typeface="仿宋" panose="02010609060101010101" charset="-122"/>
              </a:rPr>
              <a:t>2</a:t>
            </a:r>
            <a:r>
              <a:rPr lang="zh-CN" altLang="en-US" sz="1600" dirty="0">
                <a:latin typeface="仿宋" panose="02010609060101010101" charset="-122"/>
                <a:ea typeface="仿宋" panose="02010609060101010101" charset="-122"/>
              </a:rPr>
              <a:t>）罚款人民币二千元的行政处罚</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同时责令立即改正违法行为。</a:t>
            </a:r>
            <a:r>
              <a:rPr lang="en-US" altLang="zh-CN" sz="1600" dirty="0">
                <a:latin typeface="仿宋" panose="02010609060101010101" charset="-122"/>
                <a:ea typeface="仿宋" panose="02010609060101010101" charset="-122"/>
              </a:rPr>
              <a:t>2015</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12</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28</a:t>
            </a:r>
            <a:r>
              <a:rPr lang="zh-CN" altLang="en-US" sz="1600" dirty="0">
                <a:latin typeface="仿宋" panose="02010609060101010101" charset="-122"/>
                <a:ea typeface="仿宋" panose="02010609060101010101" charset="-122"/>
              </a:rPr>
              <a:t>日对该医院下达了行政处罚事先告知书，逾期该医院未提出陈述和申辩，</a:t>
            </a:r>
            <a:r>
              <a:rPr lang="en-US" altLang="zh-CN" sz="1600" dirty="0">
                <a:latin typeface="仿宋" panose="02010609060101010101" charset="-122"/>
                <a:ea typeface="仿宋" panose="02010609060101010101" charset="-122"/>
              </a:rPr>
              <a:t>2016</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1</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11</a:t>
            </a:r>
            <a:r>
              <a:rPr lang="zh-CN" altLang="en-US" sz="1600" dirty="0">
                <a:latin typeface="仿宋" panose="02010609060101010101" charset="-122"/>
                <a:ea typeface="仿宋" panose="02010609060101010101" charset="-122"/>
              </a:rPr>
              <a:t>日对该医院下达了行政处罚决定书。该医院于</a:t>
            </a:r>
            <a:r>
              <a:rPr lang="en-US" altLang="zh-CN" sz="1600" dirty="0">
                <a:latin typeface="仿宋" panose="02010609060101010101" charset="-122"/>
                <a:ea typeface="仿宋" panose="02010609060101010101" charset="-122"/>
              </a:rPr>
              <a:t>2016</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2</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1</a:t>
            </a:r>
            <a:r>
              <a:rPr lang="zh-CN" altLang="en-US" sz="1600" dirty="0">
                <a:latin typeface="仿宋" panose="02010609060101010101" charset="-122"/>
                <a:ea typeface="仿宋" panose="02010609060101010101" charset="-122"/>
              </a:rPr>
              <a:t>日履行了行政处罚，上缴了罚款。该案于</a:t>
            </a:r>
            <a:r>
              <a:rPr lang="en-US" altLang="zh-CN" sz="1600" dirty="0">
                <a:latin typeface="仿宋" panose="02010609060101010101" charset="-122"/>
                <a:ea typeface="仿宋" panose="02010609060101010101" charset="-122"/>
              </a:rPr>
              <a:t>2016</a:t>
            </a:r>
            <a:r>
              <a:rPr lang="zh-CN" altLang="en-US" sz="1600" dirty="0">
                <a:latin typeface="仿宋" panose="02010609060101010101" charset="-122"/>
                <a:ea typeface="仿宋" panose="02010609060101010101" charset="-122"/>
              </a:rPr>
              <a:t>年</a:t>
            </a:r>
            <a:r>
              <a:rPr lang="en-US" altLang="zh-CN" sz="1600" dirty="0">
                <a:latin typeface="仿宋" panose="02010609060101010101" charset="-122"/>
                <a:ea typeface="仿宋" panose="02010609060101010101" charset="-122"/>
              </a:rPr>
              <a:t>2</a:t>
            </a:r>
            <a:r>
              <a:rPr lang="zh-CN" altLang="en-US" sz="1600" dirty="0">
                <a:latin typeface="仿宋" panose="02010609060101010101" charset="-122"/>
                <a:ea typeface="仿宋" panose="02010609060101010101" charset="-122"/>
              </a:rPr>
              <a:t>月</a:t>
            </a:r>
            <a:r>
              <a:rPr lang="en-US" altLang="zh-CN" sz="1600" dirty="0">
                <a:latin typeface="仿宋" panose="02010609060101010101" charset="-122"/>
                <a:ea typeface="仿宋" panose="02010609060101010101" charset="-122"/>
              </a:rPr>
              <a:t>2</a:t>
            </a:r>
            <a:r>
              <a:rPr lang="zh-CN" altLang="en-US" sz="1600" dirty="0">
                <a:latin typeface="仿宋" panose="02010609060101010101" charset="-122"/>
                <a:ea typeface="仿宋" panose="02010609060101010101" charset="-122"/>
              </a:rPr>
              <a:t>日结案。</a:t>
            </a:r>
          </a:p>
        </p:txBody>
      </p:sp>
      <p:sp>
        <p:nvSpPr>
          <p:cNvPr id="400388" name="日期占位符 1"/>
          <p:cNvSpPr>
            <a:spLocks noChangeArrowheads="1"/>
          </p:cNvSpPr>
          <p:nvPr/>
        </p:nvSpPr>
        <p:spPr bwMode="auto">
          <a:xfrm>
            <a:off x="457200" y="6248400"/>
            <a:ext cx="2133600" cy="457200"/>
          </a:xfrm>
          <a:prstGeom prst="rect">
            <a:avLst/>
          </a:prstGeom>
          <a:noFill/>
          <a:ln w="9525">
            <a:noFill/>
            <a:miter lim="800000"/>
          </a:ln>
        </p:spPr>
        <p:txBody>
          <a:bodyPr/>
          <a:lstStyle/>
          <a:p>
            <a:pPr eaLnBrk="1" hangingPunct="1">
              <a:buFont typeface="Arial" panose="020B0604020202020204" pitchFamily="34" charset="0"/>
              <a:buNone/>
            </a:pPr>
            <a:fld id="{E581012D-C0C5-4057-86A8-F3F06E9746BD}" type="datetime1">
              <a:rPr lang="zh-CN" altLang="en-US" sz="1000">
                <a:latin typeface="Times New Roman" panose="02020603050405020304" pitchFamily="18" charset="0"/>
              </a:rPr>
              <a:t>2020-8-25</a:t>
            </a:fld>
            <a:endParaRPr lang="en-US" altLang="zh-CN" sz="1000">
              <a:latin typeface="Times New Roman" panose="02020603050405020304" pitchFamily="18" charset="0"/>
            </a:endParaRPr>
          </a:p>
        </p:txBody>
      </p:sp>
      <p:sp>
        <p:nvSpPr>
          <p:cNvPr id="400389" name="页脚占位符 2"/>
          <p:cNvSpPr>
            <a:spLocks noChangeArrowheads="1"/>
          </p:cNvSpPr>
          <p:nvPr/>
        </p:nvSpPr>
        <p:spPr bwMode="auto">
          <a:xfrm>
            <a:off x="3132138" y="6237288"/>
            <a:ext cx="2895600" cy="457200"/>
          </a:xfrm>
          <a:prstGeom prst="rect">
            <a:avLst/>
          </a:prstGeom>
          <a:noFill/>
          <a:ln w="9525">
            <a:noFill/>
            <a:miter lim="800000"/>
          </a:ln>
        </p:spPr>
        <p:txBody>
          <a:bodyPr/>
          <a:lstStyle/>
          <a:p>
            <a:pPr algn="ctr" eaLnBrk="1" hangingPunct="1">
              <a:buFont typeface="Arial" panose="020B0604020202020204" pitchFamily="34" charset="0"/>
              <a:buNone/>
            </a:pPr>
            <a:r>
              <a:rPr lang="zh-CN" altLang="en-US" sz="1000">
                <a:latin typeface="Times New Roman" panose="02020603050405020304" pitchFamily="18" charset="0"/>
              </a:rPr>
              <a:t>江西省卫生监督所</a:t>
            </a:r>
          </a:p>
        </p:txBody>
      </p:sp>
      <p:sp>
        <p:nvSpPr>
          <p:cNvPr id="400390" name="灯片编号占位符 3"/>
          <p:cNvSpPr>
            <a:spLocks noChangeArrowheads="1"/>
          </p:cNvSpPr>
          <p:nvPr/>
        </p:nvSpPr>
        <p:spPr bwMode="auto">
          <a:xfrm>
            <a:off x="6588125" y="6237288"/>
            <a:ext cx="2133600" cy="457200"/>
          </a:xfrm>
          <a:prstGeom prst="rect">
            <a:avLst/>
          </a:prstGeom>
          <a:noFill/>
          <a:ln w="9525">
            <a:noFill/>
            <a:miter lim="800000"/>
          </a:ln>
        </p:spPr>
        <p:txBody>
          <a:bodyPr/>
          <a:lstStyle/>
          <a:p>
            <a:pPr algn="r" eaLnBrk="1" hangingPunct="1">
              <a:buFont typeface="Arial" panose="020B0604020202020204" pitchFamily="34" charset="0"/>
              <a:buNone/>
            </a:pPr>
            <a:fld id="{B22BB0BB-9CE1-43B5-B428-C806F9EFF04A}" type="slidenum">
              <a:rPr lang="zh-CN" altLang="en-US" sz="1000">
                <a:latin typeface="Times New Roman" panose="02020603050405020304" pitchFamily="18" charset="0"/>
              </a:rPr>
              <a:t>111</a:t>
            </a:fld>
            <a:endParaRPr lang="en-US" altLang="zh-CN" sz="1000">
              <a:latin typeface="Times New Roman" panose="02020603050405020304"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429059" name="Picture 3"/>
          <p:cNvPicPr>
            <a:picLocks noGrp="1" noChangeAspect="1" noChangeArrowheads="1"/>
          </p:cNvPicPr>
          <p:nvPr>
            <p:ph sz="half" idx="1"/>
          </p:nvPr>
        </p:nvPicPr>
        <p:blipFill>
          <a:blip r:embed="rId2" cstate="print"/>
          <a:stretch>
            <a:fillRect/>
          </a:stretch>
        </p:blipFill>
        <p:spPr>
          <a:xfrm>
            <a:off x="457200" y="1580114"/>
            <a:ext cx="4032250" cy="4380397"/>
          </a:xfrm>
        </p:spPr>
      </p:pic>
      <p:pic>
        <p:nvPicPr>
          <p:cNvPr id="429061" name="Picture 5"/>
          <p:cNvPicPr>
            <a:picLocks noGrp="1" noChangeAspect="1" noChangeArrowheads="1"/>
          </p:cNvPicPr>
          <p:nvPr>
            <p:ph sz="half" idx="2"/>
          </p:nvPr>
        </p:nvPicPr>
        <p:blipFill>
          <a:blip r:embed="rId3" cstate="print"/>
          <a:stretch>
            <a:fillRect/>
          </a:stretch>
        </p:blipFill>
        <p:spPr>
          <a:xfrm>
            <a:off x="4654550" y="2655827"/>
            <a:ext cx="4032250" cy="2228970"/>
          </a:xfrm>
        </p:spPr>
      </p:pic>
      <p:sp>
        <p:nvSpPr>
          <p:cNvPr id="5" name="灯片编号占位符 5"/>
          <p:cNvSpPr>
            <a:spLocks noGrp="1"/>
          </p:cNvSpPr>
          <p:nvPr>
            <p:ph type="sldNum" sz="quarter" idx="12"/>
          </p:nvPr>
        </p:nvSpPr>
        <p:spPr/>
        <p:txBody>
          <a:bodyPr/>
          <a:lstStyle/>
          <a:p>
            <a:fld id="{A6D68A60-C150-4C9F-82F5-DB13110F2670}" type="slidenum">
              <a:rPr lang="zh-CN" altLang="en-US"/>
              <a:t>112</a:t>
            </a:fld>
            <a:endParaRPr lang="en-US" altLang="zh-CN"/>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rrowheads="1"/>
          </p:cNvSpPr>
          <p:nvPr>
            <p:ph type="title"/>
          </p:nvPr>
        </p:nvSpPr>
        <p:spPr/>
        <p:txBody>
          <a:bodyPr>
            <a:normAutofit fontScale="90000"/>
          </a:bodyPr>
          <a:lstStyle/>
          <a:p>
            <a:r>
              <a:rPr lang="en-US" altLang="zh-CN" sz="3600" b="1" dirty="0" smtClean="0"/>
              <a:t/>
            </a:r>
            <a:br>
              <a:rPr lang="en-US" altLang="zh-CN" sz="3600" b="1" dirty="0" smtClean="0"/>
            </a:br>
            <a:r>
              <a:rPr lang="zh-CN" altLang="en-US" sz="3600" dirty="0" smtClean="0"/>
              <a:t>案例</a:t>
            </a:r>
            <a:r>
              <a:rPr lang="en-US" altLang="zh-CN" sz="3600" dirty="0" smtClean="0"/>
              <a:t/>
            </a:r>
            <a:br>
              <a:rPr lang="en-US" altLang="zh-CN" sz="3600" dirty="0" smtClean="0"/>
            </a:br>
            <a:endParaRPr lang="zh-CN" altLang="en-US" dirty="0"/>
          </a:p>
        </p:txBody>
      </p:sp>
      <p:sp>
        <p:nvSpPr>
          <p:cNvPr id="431107" name="Rectangle 3"/>
          <p:cNvSpPr>
            <a:spLocks noGrp="1" noChangeArrowheads="1"/>
          </p:cNvSpPr>
          <p:nvPr>
            <p:ph idx="1"/>
          </p:nvPr>
        </p:nvSpPr>
        <p:spPr/>
        <p:txBody>
          <a:bodyPr>
            <a:normAutofit/>
          </a:bodyPr>
          <a:lstStyle/>
          <a:p>
            <a:pPr>
              <a:lnSpc>
                <a:spcPct val="80000"/>
              </a:lnSpc>
            </a:pPr>
            <a:endParaRPr lang="en-US" altLang="zh-CN" sz="1800" b="1" dirty="0"/>
          </a:p>
          <a:p>
            <a:pPr>
              <a:lnSpc>
                <a:spcPct val="80000"/>
              </a:lnSpc>
            </a:pPr>
            <a:endParaRPr lang="en-US" altLang="zh-CN" sz="1800" dirty="0" smtClean="0"/>
          </a:p>
          <a:p>
            <a:pPr>
              <a:lnSpc>
                <a:spcPct val="80000"/>
              </a:lnSpc>
            </a:pPr>
            <a:r>
              <a:rPr lang="zh-CN" altLang="en-US" sz="1800" b="1" dirty="0" smtClean="0">
                <a:latin typeface="仿宋" panose="02010609060101010101" charset="-122"/>
                <a:ea typeface="仿宋" panose="02010609060101010101" charset="-122"/>
              </a:rPr>
              <a:t>二、某</a:t>
            </a:r>
            <a:r>
              <a:rPr lang="zh-CN" altLang="en-US" sz="1800" b="1" dirty="0">
                <a:latin typeface="仿宋" panose="02010609060101010101" charset="-122"/>
                <a:ea typeface="仿宋" panose="02010609060101010101" charset="-122"/>
              </a:rPr>
              <a:t>医院超出批准范围从事放射诊疗工作案</a:t>
            </a:r>
          </a:p>
          <a:p>
            <a:pPr>
              <a:lnSpc>
                <a:spcPts val="2800"/>
              </a:lnSpc>
              <a:buNone/>
            </a:pPr>
            <a:r>
              <a:rPr lang="en-US" altLang="zh-CN" sz="1600" dirty="0" smtClean="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案情简介</a:t>
            </a:r>
            <a:r>
              <a:rPr lang="en-US" altLang="zh-CN" sz="1600" dirty="0">
                <a:latin typeface="仿宋" panose="02010609060101010101" charset="-122"/>
                <a:ea typeface="仿宋" panose="02010609060101010101" charset="-122"/>
              </a:rPr>
              <a:t>]</a:t>
            </a:r>
          </a:p>
          <a:p>
            <a:pPr>
              <a:lnSpc>
                <a:spcPts val="2800"/>
              </a:lnSpc>
            </a:pPr>
            <a:r>
              <a:rPr lang="en-US" altLang="zh-CN" sz="1600" dirty="0">
                <a:latin typeface="仿宋" panose="02010609060101010101" charset="-122"/>
                <a:ea typeface="仿宋" panose="02010609060101010101" charset="-122"/>
              </a:rPr>
              <a:t>2012</a:t>
            </a:r>
            <a:r>
              <a:rPr lang="zh-CN" altLang="en-US" sz="1600" dirty="0">
                <a:latin typeface="仿宋" panose="02010609060101010101" charset="-122"/>
                <a:ea typeface="仿宋" panose="02010609060101010101" charset="-122"/>
              </a:rPr>
              <a:t>年某月某日，某市卫生局卫生监督员对某医院进行监督检查时，在该院口腔科查见一台牙科</a:t>
            </a:r>
            <a:r>
              <a:rPr lang="en-US" altLang="zh-CN" sz="1600" dirty="0">
                <a:latin typeface="仿宋" panose="02010609060101010101" charset="-122"/>
                <a:ea typeface="仿宋" panose="02010609060101010101" charset="-122"/>
              </a:rPr>
              <a:t>X</a:t>
            </a:r>
            <a:r>
              <a:rPr lang="zh-CN" altLang="en-US" sz="1600" dirty="0">
                <a:latin typeface="仿宋" panose="02010609060101010101" charset="-122"/>
                <a:ea typeface="仿宋" panose="02010609060101010101" charset="-122"/>
              </a:rPr>
              <a:t>射线摄片机和一台口腔全景</a:t>
            </a:r>
            <a:r>
              <a:rPr lang="en-US" altLang="zh-CN" sz="1600" dirty="0">
                <a:latin typeface="仿宋" panose="02010609060101010101" charset="-122"/>
                <a:ea typeface="仿宋" panose="02010609060101010101" charset="-122"/>
              </a:rPr>
              <a:t>X</a:t>
            </a:r>
            <a:r>
              <a:rPr lang="zh-CN" altLang="en-US" sz="1600" dirty="0">
                <a:latin typeface="仿宋" panose="02010609060101010101" charset="-122"/>
                <a:ea typeface="仿宋" panose="02010609060101010101" charset="-122"/>
              </a:rPr>
              <a:t>射线机，但在该院提供的</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放射诊疗许可证</a:t>
            </a:r>
            <a:r>
              <a:rPr lang="en-US" altLang="zh-CN" sz="1600" dirty="0">
                <a:latin typeface="仿宋" panose="02010609060101010101" charset="-122"/>
                <a:ea typeface="仿宋" panose="02010609060101010101" charset="-122"/>
              </a:rPr>
              <a:t>》</a:t>
            </a:r>
            <a:r>
              <a:rPr lang="zh-CN" altLang="en-US" sz="1600" dirty="0">
                <a:latin typeface="仿宋" panose="02010609060101010101" charset="-122"/>
                <a:ea typeface="仿宋" panose="02010609060101010101" charset="-122"/>
              </a:rPr>
              <a:t>副本中射线装置明细表并未查见上述两台设备记录</a:t>
            </a:r>
            <a:r>
              <a:rPr lang="zh-CN" altLang="en-US" sz="1600" dirty="0" smtClean="0">
                <a:latin typeface="仿宋" panose="02010609060101010101" charset="-122"/>
                <a:ea typeface="仿宋" panose="02010609060101010101" charset="-122"/>
              </a:rPr>
              <a:t>。经</a:t>
            </a:r>
            <a:r>
              <a:rPr lang="zh-CN" altLang="en-US" sz="1600" dirty="0">
                <a:latin typeface="仿宋" panose="02010609060101010101" charset="-122"/>
                <a:ea typeface="仿宋" panose="02010609060101010101" charset="-122"/>
              </a:rPr>
              <a:t>调查，医院由于临床工作需要购置了一台牙科</a:t>
            </a:r>
            <a:r>
              <a:rPr lang="en-US" altLang="zh-CN" sz="1600" dirty="0">
                <a:latin typeface="仿宋" panose="02010609060101010101" charset="-122"/>
                <a:ea typeface="仿宋" panose="02010609060101010101" charset="-122"/>
              </a:rPr>
              <a:t>X</a:t>
            </a:r>
            <a:r>
              <a:rPr lang="zh-CN" altLang="en-US" sz="1600" dirty="0">
                <a:latin typeface="仿宋" panose="02010609060101010101" charset="-122"/>
                <a:ea typeface="仿宋" panose="02010609060101010101" charset="-122"/>
              </a:rPr>
              <a:t>射线摄片机和口腔全景机，因急于投入使用，在未经卫生行政部门批准的情况下，就擅自使用上述两台设备开展放射诊疗活动</a:t>
            </a:r>
            <a:r>
              <a:rPr lang="zh-CN" altLang="en-US" sz="1600" dirty="0" smtClean="0">
                <a:latin typeface="仿宋" panose="02010609060101010101" charset="-122"/>
                <a:ea typeface="仿宋" panose="02010609060101010101" charset="-122"/>
              </a:rPr>
              <a:t>。</a:t>
            </a:r>
            <a:endParaRPr lang="en-US" altLang="zh-CN" sz="1600" dirty="0" smtClean="0">
              <a:latin typeface="仿宋" panose="02010609060101010101" charset="-122"/>
              <a:ea typeface="仿宋" panose="02010609060101010101" charset="-122"/>
            </a:endParaRPr>
          </a:p>
          <a:p>
            <a:pPr>
              <a:lnSpc>
                <a:spcPts val="2800"/>
              </a:lnSpc>
            </a:pPr>
            <a:r>
              <a:rPr lang="zh-CN" altLang="en-US" sz="1600" dirty="0" smtClean="0">
                <a:latin typeface="仿宋" panose="02010609060101010101" charset="-122"/>
                <a:ea typeface="仿宋" panose="02010609060101010101" charset="-122"/>
              </a:rPr>
              <a:t>对于该医院在未经卫生行政部门批准的情况下，擅自使用牙科</a:t>
            </a:r>
            <a:r>
              <a:rPr lang="en-US" altLang="zh-CN" sz="1600" dirty="0" smtClean="0">
                <a:latin typeface="仿宋" panose="02010609060101010101" charset="-122"/>
                <a:ea typeface="仿宋" panose="02010609060101010101" charset="-122"/>
              </a:rPr>
              <a:t>X</a:t>
            </a:r>
            <a:r>
              <a:rPr lang="zh-CN" altLang="en-US" sz="1600" dirty="0" smtClean="0">
                <a:latin typeface="仿宋" panose="02010609060101010101" charset="-122"/>
                <a:ea typeface="仿宋" panose="02010609060101010101" charset="-122"/>
              </a:rPr>
              <a:t>射线摄片机和口腔全景机的违法行为（以下简称违法行为</a:t>
            </a:r>
            <a:r>
              <a:rPr lang="en-US" altLang="zh-CN" sz="1600" dirty="0" smtClean="0">
                <a:latin typeface="仿宋" panose="02010609060101010101" charset="-122"/>
                <a:ea typeface="仿宋" panose="02010609060101010101" charset="-122"/>
              </a:rPr>
              <a:t>1</a:t>
            </a:r>
            <a:r>
              <a:rPr lang="zh-CN" altLang="en-US" sz="1600" dirty="0" smtClean="0">
                <a:latin typeface="仿宋" panose="02010609060101010101" charset="-122"/>
                <a:ea typeface="仿宋" panose="02010609060101010101" charset="-122"/>
              </a:rPr>
              <a:t>），办案人员认定该院超出批准范围开展放射诊疗工作，依据</a:t>
            </a:r>
            <a:r>
              <a:rPr lang="en-US" altLang="zh-CN" sz="1600" dirty="0" smtClean="0">
                <a:latin typeface="仿宋" panose="02010609060101010101" charset="-122"/>
                <a:ea typeface="仿宋" panose="02010609060101010101" charset="-122"/>
              </a:rPr>
              <a:t>《</a:t>
            </a:r>
            <a:r>
              <a:rPr lang="zh-CN" altLang="en-US" sz="1600" dirty="0" smtClean="0">
                <a:latin typeface="仿宋" panose="02010609060101010101" charset="-122"/>
                <a:ea typeface="仿宋" panose="02010609060101010101" charset="-122"/>
              </a:rPr>
              <a:t>放射诊疗管理规定</a:t>
            </a:r>
            <a:r>
              <a:rPr lang="en-US" altLang="zh-CN" sz="1600" dirty="0" smtClean="0">
                <a:latin typeface="仿宋" panose="02010609060101010101" charset="-122"/>
                <a:ea typeface="仿宋" panose="02010609060101010101" charset="-122"/>
              </a:rPr>
              <a:t>》</a:t>
            </a:r>
            <a:r>
              <a:rPr lang="zh-CN" altLang="en-US" sz="1600" dirty="0" smtClean="0">
                <a:latin typeface="仿宋" panose="02010609060101010101" charset="-122"/>
                <a:ea typeface="仿宋" panose="02010609060101010101" charset="-122"/>
              </a:rPr>
              <a:t>第三十八条第三项的规定做出警告并罚款人民币贰仟元整的行政处罚，责令该院立即停止使用未经批准的放射诊疗设备。</a:t>
            </a:r>
          </a:p>
          <a:p>
            <a:pPr>
              <a:lnSpc>
                <a:spcPts val="2800"/>
              </a:lnSpc>
            </a:pPr>
            <a:endParaRPr lang="en-US" altLang="zh-CN" sz="1600" dirty="0" smtClean="0">
              <a:latin typeface="仿宋" panose="02010609060101010101" charset="-122"/>
              <a:ea typeface="仿宋" panose="02010609060101010101" charset="-122"/>
            </a:endParaRPr>
          </a:p>
          <a:p>
            <a:pPr>
              <a:lnSpc>
                <a:spcPts val="2800"/>
              </a:lnSpc>
            </a:pPr>
            <a:endParaRPr lang="zh-CN" altLang="en-US" sz="1600" dirty="0">
              <a:latin typeface="仿宋" panose="02010609060101010101" charset="-122"/>
              <a:ea typeface="仿宋" panose="02010609060101010101" charset="-122"/>
            </a:endParaRPr>
          </a:p>
        </p:txBody>
      </p:sp>
      <p:sp>
        <p:nvSpPr>
          <p:cNvPr id="4" name="灯片编号占位符 4"/>
          <p:cNvSpPr>
            <a:spLocks noGrp="1"/>
          </p:cNvSpPr>
          <p:nvPr>
            <p:ph type="sldNum" sz="quarter" idx="12"/>
          </p:nvPr>
        </p:nvSpPr>
        <p:spPr/>
        <p:txBody>
          <a:bodyPr/>
          <a:lstStyle/>
          <a:p>
            <a:fld id="{A00AFDDA-6700-4F31-942B-EE190C4A4DC9}" type="slidenum">
              <a:rPr lang="zh-CN" altLang="en-US"/>
              <a:t>113</a:t>
            </a:fld>
            <a:endParaRPr lang="en-US" altLang="zh-CN"/>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32131" name="Rectangle 3"/>
          <p:cNvSpPr>
            <a:spLocks noGrp="1" noChangeArrowheads="1"/>
          </p:cNvSpPr>
          <p:nvPr>
            <p:ph idx="1"/>
          </p:nvPr>
        </p:nvSpPr>
        <p:spPr/>
        <p:txBody>
          <a:bodyPr/>
          <a:lstStyle/>
          <a:p>
            <a:pPr>
              <a:lnSpc>
                <a:spcPts val="2800"/>
              </a:lnSpc>
              <a:buNone/>
            </a:pPr>
            <a:r>
              <a:rPr lang="en-US" altLang="zh-CN" sz="1600" dirty="0" smtClean="0"/>
              <a:t>   </a:t>
            </a:r>
            <a:r>
              <a:rPr lang="zh-CN" altLang="en-US" sz="1600" dirty="0" smtClean="0"/>
              <a:t>三、某</a:t>
            </a:r>
            <a:r>
              <a:rPr lang="zh-CN" altLang="en-US" sz="1600" dirty="0"/>
              <a:t>社区卫生服务中心使用不合格放射诊疗设备案</a:t>
            </a:r>
            <a:endParaRPr lang="zh-CN" altLang="en-US" sz="1600" b="1" dirty="0"/>
          </a:p>
          <a:p>
            <a:pPr>
              <a:lnSpc>
                <a:spcPts val="2800"/>
              </a:lnSpc>
            </a:pPr>
            <a:r>
              <a:rPr lang="en-US" altLang="zh-CN" sz="1600" dirty="0" smtClean="0">
                <a:latin typeface="仿宋" panose="02010609060101010101" charset="-122"/>
                <a:ea typeface="仿宋" panose="02010609060101010101" charset="-122"/>
              </a:rPr>
              <a:t>    2012</a:t>
            </a:r>
            <a:r>
              <a:rPr lang="zh-CN" altLang="en-US" sz="1600" dirty="0" smtClean="0">
                <a:latin typeface="仿宋" panose="02010609060101010101" charset="-122"/>
                <a:ea typeface="仿宋" panose="02010609060101010101" charset="-122"/>
              </a:rPr>
              <a:t>年</a:t>
            </a:r>
            <a:r>
              <a:rPr lang="en-US" altLang="zh-CN" sz="1600" dirty="0" smtClean="0">
                <a:latin typeface="仿宋" panose="02010609060101010101" charset="-122"/>
                <a:ea typeface="仿宋" panose="02010609060101010101" charset="-122"/>
              </a:rPr>
              <a:t>3</a:t>
            </a:r>
            <a:r>
              <a:rPr lang="zh-CN" altLang="en-US" sz="1600" dirty="0" smtClean="0">
                <a:latin typeface="仿宋" panose="02010609060101010101" charset="-122"/>
                <a:ea typeface="仿宋" panose="02010609060101010101" charset="-122"/>
              </a:rPr>
              <a:t>月</a:t>
            </a:r>
            <a:r>
              <a:rPr lang="en-US" altLang="zh-CN" sz="1600" dirty="0" smtClean="0">
                <a:latin typeface="仿宋" panose="02010609060101010101" charset="-122"/>
                <a:ea typeface="仿宋" panose="02010609060101010101" charset="-122"/>
              </a:rPr>
              <a:t>12</a:t>
            </a:r>
            <a:r>
              <a:rPr lang="zh-CN" altLang="en-US" sz="1600" dirty="0" smtClean="0">
                <a:latin typeface="仿宋" panose="02010609060101010101" charset="-122"/>
                <a:ea typeface="仿宋" panose="02010609060101010101" charset="-122"/>
              </a:rPr>
              <a:t>日，某市卫生局卫生监督员依法对某社区卫生服务中心放射卫生工作进行监督检查，当日，该局以违反</a:t>
            </a:r>
            <a:r>
              <a:rPr lang="en-US" altLang="zh-CN" sz="1600" dirty="0" smtClean="0">
                <a:latin typeface="仿宋" panose="02010609060101010101" charset="-122"/>
                <a:ea typeface="仿宋" panose="02010609060101010101" charset="-122"/>
              </a:rPr>
              <a:t>《</a:t>
            </a:r>
            <a:r>
              <a:rPr lang="zh-CN" altLang="en-US" sz="1600" dirty="0" smtClean="0">
                <a:latin typeface="仿宋" panose="02010609060101010101" charset="-122"/>
                <a:ea typeface="仿宋" panose="02010609060101010101" charset="-122"/>
              </a:rPr>
              <a:t>放射诊疗管理规定</a:t>
            </a:r>
            <a:r>
              <a:rPr lang="en-US" altLang="zh-CN" sz="1600" dirty="0" smtClean="0">
                <a:latin typeface="仿宋" panose="02010609060101010101" charset="-122"/>
                <a:ea typeface="仿宋" panose="02010609060101010101" charset="-122"/>
              </a:rPr>
              <a:t>》</a:t>
            </a:r>
            <a:r>
              <a:rPr lang="zh-CN" altLang="en-US" sz="1600" dirty="0" smtClean="0">
                <a:latin typeface="仿宋" panose="02010609060101010101" charset="-122"/>
                <a:ea typeface="仿宋" panose="02010609060101010101" charset="-122"/>
              </a:rPr>
              <a:t>为由经审批对该单位予以立案调查。进一步查明该单位在放射诊疗活动中存在下列违法行为：</a:t>
            </a:r>
            <a:endParaRPr lang="en-US" altLang="zh-CN" sz="1600" dirty="0" smtClean="0">
              <a:latin typeface="仿宋" panose="02010609060101010101" charset="-122"/>
              <a:ea typeface="仿宋" panose="02010609060101010101" charset="-122"/>
            </a:endParaRPr>
          </a:p>
          <a:p>
            <a:pPr>
              <a:lnSpc>
                <a:spcPts val="2800"/>
              </a:lnSpc>
            </a:pPr>
            <a:r>
              <a:rPr lang="en-US" altLang="zh-CN" sz="1600" dirty="0" smtClean="0">
                <a:latin typeface="仿宋" panose="02010609060101010101" charset="-122"/>
                <a:ea typeface="仿宋" panose="02010609060101010101" charset="-122"/>
              </a:rPr>
              <a:t>1</a:t>
            </a:r>
            <a:r>
              <a:rPr lang="zh-CN" altLang="en-US" sz="1600" dirty="0" smtClean="0">
                <a:latin typeface="仿宋" panose="02010609060101010101" charset="-122"/>
                <a:ea typeface="仿宋" panose="02010609060101010101" charset="-122"/>
              </a:rPr>
              <a:t>、梅生微焦点牙片机和万东</a:t>
            </a:r>
            <a:r>
              <a:rPr lang="en-US" altLang="zh-CN" sz="1600" dirty="0" smtClean="0">
                <a:latin typeface="仿宋" panose="02010609060101010101" charset="-122"/>
                <a:ea typeface="仿宋" panose="02010609060101010101" charset="-122"/>
              </a:rPr>
              <a:t>F30-RF X</a:t>
            </a:r>
            <a:r>
              <a:rPr lang="zh-CN" altLang="en-US" sz="1600" dirty="0" smtClean="0">
                <a:latin typeface="仿宋" panose="02010609060101010101" charset="-122"/>
                <a:ea typeface="仿宋" panose="02010609060101010101" charset="-122"/>
              </a:rPr>
              <a:t>射线机在正常使用中，未向辖区卫生行政部门就上述设备的使用提出变更许可申请；</a:t>
            </a:r>
            <a:endParaRPr lang="en-US" altLang="zh-CN" sz="1600" dirty="0" smtClean="0">
              <a:latin typeface="仿宋" panose="02010609060101010101" charset="-122"/>
              <a:ea typeface="仿宋" panose="02010609060101010101" charset="-122"/>
            </a:endParaRPr>
          </a:p>
          <a:p>
            <a:pPr>
              <a:lnSpc>
                <a:spcPts val="2800"/>
              </a:lnSpc>
            </a:pPr>
            <a:r>
              <a:rPr lang="en-US" altLang="zh-CN" sz="1600" dirty="0" smtClean="0">
                <a:latin typeface="仿宋" panose="02010609060101010101" charset="-122"/>
                <a:ea typeface="仿宋" panose="02010609060101010101" charset="-122"/>
              </a:rPr>
              <a:t>2</a:t>
            </a:r>
            <a:r>
              <a:rPr lang="zh-CN" altLang="en-US" sz="1600" dirty="0" smtClean="0">
                <a:latin typeface="仿宋" panose="02010609060101010101" charset="-122"/>
                <a:ea typeface="仿宋" panose="02010609060101010101" charset="-122"/>
              </a:rPr>
              <a:t>、梅生微焦点牙片机与</a:t>
            </a:r>
            <a:r>
              <a:rPr lang="en-US" altLang="zh-CN" sz="1600" dirty="0" smtClean="0">
                <a:latin typeface="仿宋" panose="02010609060101010101" charset="-122"/>
                <a:ea typeface="仿宋" panose="02010609060101010101" charset="-122"/>
              </a:rPr>
              <a:t>HF50-RA</a:t>
            </a:r>
            <a:r>
              <a:rPr lang="zh-CN" altLang="en-US" sz="1600" dirty="0" smtClean="0">
                <a:latin typeface="仿宋" panose="02010609060101010101" charset="-122"/>
                <a:ea typeface="仿宋" panose="02010609060101010101" charset="-122"/>
              </a:rPr>
              <a:t>高频</a:t>
            </a:r>
            <a:r>
              <a:rPr lang="en-US" altLang="zh-CN" sz="1600" dirty="0" smtClean="0">
                <a:latin typeface="仿宋" panose="02010609060101010101" charset="-122"/>
                <a:ea typeface="仿宋" panose="02010609060101010101" charset="-122"/>
              </a:rPr>
              <a:t>X</a:t>
            </a:r>
            <a:r>
              <a:rPr lang="zh-CN" altLang="en-US" sz="1600" dirty="0" smtClean="0">
                <a:latin typeface="仿宋" panose="02010609060101010101" charset="-122"/>
                <a:ea typeface="仿宋" panose="02010609060101010101" charset="-122"/>
              </a:rPr>
              <a:t>射线机设置在同一机房内；</a:t>
            </a:r>
            <a:endParaRPr lang="en-US" altLang="zh-CN" sz="1600" dirty="0" smtClean="0">
              <a:latin typeface="仿宋" panose="02010609060101010101" charset="-122"/>
              <a:ea typeface="仿宋" panose="02010609060101010101" charset="-122"/>
            </a:endParaRPr>
          </a:p>
          <a:p>
            <a:pPr>
              <a:lnSpc>
                <a:spcPts val="2800"/>
              </a:lnSpc>
            </a:pPr>
            <a:r>
              <a:rPr lang="en-US" altLang="zh-CN" sz="1600" dirty="0" smtClean="0">
                <a:latin typeface="仿宋" panose="02010609060101010101" charset="-122"/>
                <a:ea typeface="仿宋" panose="02010609060101010101" charset="-122"/>
              </a:rPr>
              <a:t>3</a:t>
            </a:r>
            <a:r>
              <a:rPr lang="zh-CN" altLang="en-US" sz="1600" dirty="0" smtClean="0">
                <a:latin typeface="仿宋" panose="02010609060101010101" charset="-122"/>
                <a:ea typeface="仿宋" panose="02010609060101010101" charset="-122"/>
              </a:rPr>
              <a:t>、未安排对梅生微焦点牙片机和万东</a:t>
            </a:r>
            <a:r>
              <a:rPr lang="en-US" altLang="zh-CN" sz="1600" dirty="0" smtClean="0">
                <a:latin typeface="仿宋" panose="02010609060101010101" charset="-122"/>
                <a:ea typeface="仿宋" panose="02010609060101010101" charset="-122"/>
              </a:rPr>
              <a:t>F30-RF X</a:t>
            </a:r>
            <a:r>
              <a:rPr lang="zh-CN" altLang="en-US" sz="1600" dirty="0" smtClean="0">
                <a:latin typeface="仿宋" panose="02010609060101010101" charset="-122"/>
                <a:ea typeface="仿宋" panose="02010609060101010101" charset="-122"/>
              </a:rPr>
              <a:t>射线机进行放射设备性能检测，及未安排对万东</a:t>
            </a:r>
            <a:r>
              <a:rPr lang="en-US" altLang="zh-CN" sz="1600" dirty="0" smtClean="0">
                <a:latin typeface="仿宋" panose="02010609060101010101" charset="-122"/>
                <a:ea typeface="仿宋" panose="02010609060101010101" charset="-122"/>
              </a:rPr>
              <a:t>F30-RF X</a:t>
            </a:r>
            <a:r>
              <a:rPr lang="zh-CN" altLang="en-US" sz="1600" dirty="0" smtClean="0">
                <a:latin typeface="仿宋" panose="02010609060101010101" charset="-122"/>
                <a:ea typeface="仿宋" panose="02010609060101010101" charset="-122"/>
              </a:rPr>
              <a:t>射线机所在放射诊疗场所进行放射防护检测；</a:t>
            </a:r>
            <a:endParaRPr lang="en-US" altLang="zh-CN" sz="1600" dirty="0" smtClean="0">
              <a:latin typeface="仿宋" panose="02010609060101010101" charset="-122"/>
              <a:ea typeface="仿宋" panose="02010609060101010101" charset="-122"/>
            </a:endParaRPr>
          </a:p>
          <a:p>
            <a:pPr>
              <a:lnSpc>
                <a:spcPts val="2800"/>
              </a:lnSpc>
            </a:pPr>
            <a:r>
              <a:rPr lang="en-US" altLang="zh-CN" sz="1600" dirty="0" smtClean="0">
                <a:latin typeface="仿宋" panose="02010609060101010101" charset="-122"/>
                <a:ea typeface="仿宋" panose="02010609060101010101" charset="-122"/>
              </a:rPr>
              <a:t>4</a:t>
            </a:r>
            <a:r>
              <a:rPr lang="zh-CN" altLang="en-US" sz="1600" dirty="0" smtClean="0">
                <a:latin typeface="仿宋" panose="02010609060101010101" charset="-122"/>
                <a:ea typeface="仿宋" panose="02010609060101010101" charset="-122"/>
              </a:rPr>
              <a:t>、万东</a:t>
            </a:r>
            <a:r>
              <a:rPr lang="en-US" altLang="zh-CN" sz="1600" dirty="0" smtClean="0">
                <a:latin typeface="仿宋" panose="02010609060101010101" charset="-122"/>
                <a:ea typeface="仿宋" panose="02010609060101010101" charset="-122"/>
              </a:rPr>
              <a:t>F30-RF X</a:t>
            </a:r>
            <a:r>
              <a:rPr lang="zh-CN" altLang="en-US" sz="1600" dirty="0" smtClean="0">
                <a:latin typeface="仿宋" panose="02010609060101010101" charset="-122"/>
                <a:ea typeface="仿宋" panose="02010609060101010101" charset="-122"/>
              </a:rPr>
              <a:t>射线机无限束装置和灯光野指示装置。</a:t>
            </a:r>
            <a:endParaRPr lang="zh-CN" altLang="en-US" sz="1600" dirty="0">
              <a:latin typeface="仿宋" panose="02010609060101010101" charset="-122"/>
              <a:ea typeface="仿宋" panose="02010609060101010101" charset="-122"/>
            </a:endParaRPr>
          </a:p>
        </p:txBody>
      </p:sp>
      <p:sp>
        <p:nvSpPr>
          <p:cNvPr id="3" name="灯片编号占位符 4"/>
          <p:cNvSpPr>
            <a:spLocks noGrp="1"/>
          </p:cNvSpPr>
          <p:nvPr>
            <p:ph type="sldNum" sz="quarter" idx="12"/>
          </p:nvPr>
        </p:nvSpPr>
        <p:spPr/>
        <p:txBody>
          <a:bodyPr/>
          <a:lstStyle/>
          <a:p>
            <a:fld id="{7DD4EFE4-905F-4E44-B479-7AA794AB4D34}" type="slidenum">
              <a:rPr lang="zh-CN" altLang="en-US"/>
              <a:t>114</a:t>
            </a:fld>
            <a:endParaRPr lang="en-US" altLang="zh-CN"/>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33155" name="Rectangle 3"/>
          <p:cNvSpPr>
            <a:spLocks noGrp="1" noChangeArrowheads="1"/>
          </p:cNvSpPr>
          <p:nvPr>
            <p:ph idx="1"/>
          </p:nvPr>
        </p:nvSpPr>
        <p:spPr>
          <a:xfrm>
            <a:off x="457200" y="621030"/>
            <a:ext cx="8229600" cy="5506720"/>
          </a:xfrm>
        </p:spPr>
        <p:txBody>
          <a:bodyPr>
            <a:normAutofit fontScale="82500" lnSpcReduction="10000"/>
          </a:bodyPr>
          <a:lstStyle/>
          <a:p>
            <a:pPr>
              <a:lnSpc>
                <a:spcPts val="2800"/>
              </a:lnSpc>
            </a:pPr>
            <a:r>
              <a:rPr lang="en-US" altLang="zh-CN" sz="1600" dirty="0" smtClean="0"/>
              <a:t>1</a:t>
            </a:r>
            <a:r>
              <a:rPr lang="zh-CN" altLang="en-US" sz="1600" dirty="0" smtClean="0"/>
              <a:t>、该单位未就投入使用的梅生微焦点牙片机与</a:t>
            </a:r>
            <a:r>
              <a:rPr lang="en-US" altLang="zh-CN" sz="1600" dirty="0" smtClean="0"/>
              <a:t>HF50-RA</a:t>
            </a:r>
            <a:r>
              <a:rPr lang="zh-CN" altLang="en-US" sz="1600" dirty="0" smtClean="0"/>
              <a:t>高频</a:t>
            </a:r>
            <a:r>
              <a:rPr lang="en-US" altLang="zh-CN" sz="1600" dirty="0" smtClean="0"/>
              <a:t>X</a:t>
            </a:r>
            <a:r>
              <a:rPr lang="zh-CN" altLang="en-US" sz="1600" dirty="0" smtClean="0"/>
              <a:t>射线机提出变更许可申请的行为，违反了</a:t>
            </a:r>
            <a:r>
              <a:rPr lang="en-US" altLang="zh-CN" sz="1600" dirty="0" smtClean="0"/>
              <a:t>《</a:t>
            </a:r>
            <a:r>
              <a:rPr lang="zh-CN" altLang="en-US" sz="1600" dirty="0" smtClean="0"/>
              <a:t>放射诊疗管理规定</a:t>
            </a:r>
            <a:r>
              <a:rPr lang="en-US" altLang="zh-CN" sz="1600" dirty="0" smtClean="0"/>
              <a:t>》</a:t>
            </a:r>
            <a:r>
              <a:rPr lang="zh-CN" altLang="en-US" sz="1600" dirty="0" smtClean="0"/>
              <a:t>以下简称</a:t>
            </a:r>
            <a:r>
              <a:rPr lang="en-US" altLang="zh-CN" sz="1600" dirty="0" smtClean="0"/>
              <a:t>《</a:t>
            </a:r>
            <a:r>
              <a:rPr lang="zh-CN" altLang="en-US" sz="1600" dirty="0" smtClean="0"/>
              <a:t>规定</a:t>
            </a:r>
            <a:r>
              <a:rPr lang="en-US" altLang="zh-CN" sz="1600" dirty="0" smtClean="0"/>
              <a:t>》</a:t>
            </a:r>
            <a:r>
              <a:rPr lang="zh-CN" altLang="en-US" sz="1600" dirty="0" smtClean="0"/>
              <a:t>第十七条第二款、第三款的规定，依据</a:t>
            </a:r>
            <a:r>
              <a:rPr lang="en-US" altLang="zh-CN" sz="1600" dirty="0" smtClean="0"/>
              <a:t>《</a:t>
            </a:r>
            <a:r>
              <a:rPr lang="zh-CN" altLang="en-US" sz="1600" dirty="0" smtClean="0"/>
              <a:t>规定</a:t>
            </a:r>
            <a:r>
              <a:rPr lang="en-US" altLang="zh-CN" sz="1600" dirty="0" smtClean="0"/>
              <a:t>》</a:t>
            </a:r>
            <a:r>
              <a:rPr lang="zh-CN" altLang="en-US" sz="1600" dirty="0" smtClean="0"/>
              <a:t>第三十八条第三项的规定，给予该单位警告并处壹仟元的罚款；</a:t>
            </a:r>
            <a:endParaRPr lang="en-US" altLang="zh-CN" sz="1600" dirty="0" smtClean="0"/>
          </a:p>
          <a:p>
            <a:pPr>
              <a:lnSpc>
                <a:spcPts val="2800"/>
              </a:lnSpc>
            </a:pPr>
            <a:r>
              <a:rPr lang="en-US" altLang="zh-CN" sz="1600" dirty="0" smtClean="0"/>
              <a:t>2</a:t>
            </a:r>
            <a:r>
              <a:rPr lang="zh-CN" altLang="en-US" sz="1600" dirty="0" smtClean="0"/>
              <a:t>、根据</a:t>
            </a:r>
            <a:r>
              <a:rPr lang="en-US" altLang="zh-CN" sz="1600" dirty="0" smtClean="0"/>
              <a:t>《</a:t>
            </a:r>
            <a:r>
              <a:rPr lang="zh-CN" altLang="en-US" sz="1600" dirty="0" smtClean="0"/>
              <a:t>医用</a:t>
            </a:r>
            <a:r>
              <a:rPr lang="en-US" altLang="zh-CN" sz="1600" dirty="0" smtClean="0"/>
              <a:t>X</a:t>
            </a:r>
            <a:r>
              <a:rPr lang="zh-CN" altLang="en-US" sz="1600" dirty="0" smtClean="0"/>
              <a:t>射线诊断卫生防护标准</a:t>
            </a:r>
            <a:r>
              <a:rPr lang="en-US" altLang="zh-CN" sz="1600" dirty="0" smtClean="0"/>
              <a:t>》</a:t>
            </a:r>
            <a:r>
              <a:rPr lang="zh-CN" altLang="en-US" sz="1600" dirty="0" smtClean="0"/>
              <a:t>（</a:t>
            </a:r>
            <a:r>
              <a:rPr lang="en-US" altLang="zh-CN" sz="1600" dirty="0" smtClean="0"/>
              <a:t>GBZ130-2002</a:t>
            </a:r>
            <a:r>
              <a:rPr lang="zh-CN" altLang="en-US" sz="1600" dirty="0" smtClean="0"/>
              <a:t>）第</a:t>
            </a:r>
            <a:r>
              <a:rPr lang="en-US" altLang="zh-CN" sz="1600" dirty="0" smtClean="0"/>
              <a:t>6.2</a:t>
            </a:r>
            <a:r>
              <a:rPr lang="zh-CN" altLang="en-US" sz="1600" dirty="0" smtClean="0"/>
              <a:t>条的规定，牙科</a:t>
            </a:r>
            <a:r>
              <a:rPr lang="en-US" altLang="zh-CN" sz="1600" dirty="0" smtClean="0"/>
              <a:t>X</a:t>
            </a:r>
            <a:r>
              <a:rPr lang="zh-CN" altLang="en-US" sz="1600" dirty="0" smtClean="0"/>
              <a:t>射线机应有单独机房，该单位将梅生微焦点牙片机与</a:t>
            </a:r>
            <a:r>
              <a:rPr lang="en-US" altLang="zh-CN" sz="1600" dirty="0" smtClean="0"/>
              <a:t>HF50-RA</a:t>
            </a:r>
            <a:r>
              <a:rPr lang="zh-CN" altLang="en-US" sz="1600" dirty="0" smtClean="0"/>
              <a:t>高频</a:t>
            </a:r>
            <a:r>
              <a:rPr lang="en-US" altLang="zh-CN" sz="1600" dirty="0" smtClean="0"/>
              <a:t>X</a:t>
            </a:r>
            <a:r>
              <a:rPr lang="zh-CN" altLang="en-US" sz="1600" dirty="0" smtClean="0"/>
              <a:t>射线机设置在同一机房内的行为违反了</a:t>
            </a:r>
            <a:r>
              <a:rPr lang="en-US" altLang="zh-CN" sz="1600" dirty="0" smtClean="0"/>
              <a:t>《</a:t>
            </a:r>
            <a:r>
              <a:rPr lang="zh-CN" altLang="en-US" sz="1600" dirty="0" smtClean="0"/>
              <a:t>放射诊疗管理规定</a:t>
            </a:r>
            <a:r>
              <a:rPr lang="en-US" altLang="zh-CN" sz="1600" dirty="0" smtClean="0"/>
              <a:t>》</a:t>
            </a:r>
            <a:r>
              <a:rPr lang="zh-CN" altLang="en-US" sz="1600" dirty="0" smtClean="0"/>
              <a:t>第六条第二项的规定，依据</a:t>
            </a:r>
            <a:r>
              <a:rPr lang="en-US" altLang="zh-CN" sz="1600" dirty="0" smtClean="0"/>
              <a:t>《</a:t>
            </a:r>
            <a:r>
              <a:rPr lang="zh-CN" altLang="en-US" sz="1600" dirty="0" smtClean="0"/>
              <a:t>规定</a:t>
            </a:r>
            <a:r>
              <a:rPr lang="en-US" altLang="zh-CN" sz="1600" dirty="0" smtClean="0"/>
              <a:t>》</a:t>
            </a:r>
            <a:r>
              <a:rPr lang="zh-CN" altLang="en-US" sz="1600" dirty="0" smtClean="0"/>
              <a:t>第四十一条第七项给予该单位警告并处壹仟元的罚款；</a:t>
            </a:r>
            <a:endParaRPr lang="en-US" altLang="zh-CN" sz="1600" dirty="0" smtClean="0"/>
          </a:p>
          <a:p>
            <a:pPr>
              <a:lnSpc>
                <a:spcPts val="2800"/>
              </a:lnSpc>
            </a:pPr>
            <a:r>
              <a:rPr lang="en-US" altLang="zh-CN" sz="1600" dirty="0" smtClean="0"/>
              <a:t>3</a:t>
            </a:r>
            <a:r>
              <a:rPr lang="zh-CN" altLang="en-US" sz="1600" dirty="0" smtClean="0"/>
              <a:t>、该单位未安排对梅生微焦点牙片机和万东</a:t>
            </a:r>
            <a:r>
              <a:rPr lang="en-US" altLang="zh-CN" sz="1600" dirty="0" smtClean="0"/>
              <a:t>F30-RF X</a:t>
            </a:r>
            <a:r>
              <a:rPr lang="zh-CN" altLang="en-US" sz="1600" dirty="0" smtClean="0"/>
              <a:t>射线机进行放射设备性能检测和未安排对万东</a:t>
            </a:r>
            <a:r>
              <a:rPr lang="en-US" altLang="zh-CN" sz="1600" dirty="0" smtClean="0"/>
              <a:t>F30-RF X</a:t>
            </a:r>
            <a:r>
              <a:rPr lang="zh-CN" altLang="en-US" sz="1600" dirty="0" smtClean="0"/>
              <a:t>射线机所在放射诊疗场所进行放射防护检测的行为分别违反了</a:t>
            </a:r>
            <a:r>
              <a:rPr lang="en-US" altLang="zh-CN" sz="1600" dirty="0" smtClean="0"/>
              <a:t>《</a:t>
            </a:r>
            <a:r>
              <a:rPr lang="zh-CN" altLang="en-US" sz="1600" dirty="0" smtClean="0"/>
              <a:t>规定</a:t>
            </a:r>
            <a:r>
              <a:rPr lang="en-US" altLang="zh-CN" sz="1600" dirty="0" smtClean="0"/>
              <a:t>》</a:t>
            </a:r>
            <a:r>
              <a:rPr lang="zh-CN" altLang="en-US" sz="1600" dirty="0" smtClean="0"/>
              <a:t>第二十条第一款第二项和第二十一条第一款的规定，依据第四十一条第三项给予该单位警告并处壹仟元的罚款；</a:t>
            </a:r>
            <a:endParaRPr lang="en-US" altLang="zh-CN" sz="1600" dirty="0" smtClean="0"/>
          </a:p>
          <a:p>
            <a:pPr>
              <a:lnSpc>
                <a:spcPts val="2800"/>
              </a:lnSpc>
            </a:pPr>
            <a:r>
              <a:rPr lang="en-US" altLang="zh-CN" sz="1600" dirty="0" smtClean="0"/>
              <a:t>4</a:t>
            </a:r>
            <a:r>
              <a:rPr lang="zh-CN" altLang="en-US" sz="1600" dirty="0" smtClean="0"/>
              <a:t>、根据</a:t>
            </a:r>
            <a:r>
              <a:rPr lang="en-US" altLang="zh-CN" sz="1600" dirty="0" smtClean="0"/>
              <a:t>《</a:t>
            </a:r>
            <a:r>
              <a:rPr lang="zh-CN" altLang="en-US" sz="1600" dirty="0" smtClean="0"/>
              <a:t>医用</a:t>
            </a:r>
            <a:r>
              <a:rPr lang="en-US" altLang="zh-CN" sz="1600" dirty="0" smtClean="0"/>
              <a:t>X</a:t>
            </a:r>
            <a:r>
              <a:rPr lang="zh-CN" altLang="en-US" sz="1600" dirty="0" smtClean="0"/>
              <a:t>射线诊断卫生防护标准</a:t>
            </a:r>
            <a:r>
              <a:rPr lang="en-US" altLang="zh-CN" sz="1600" dirty="0" smtClean="0"/>
              <a:t>》</a:t>
            </a:r>
            <a:r>
              <a:rPr lang="zh-CN" altLang="en-US" sz="1600" dirty="0" smtClean="0"/>
              <a:t>（</a:t>
            </a:r>
            <a:r>
              <a:rPr lang="en-US" altLang="zh-CN" sz="1600" dirty="0" smtClean="0"/>
              <a:t>GBZ130-2002</a:t>
            </a:r>
            <a:r>
              <a:rPr lang="zh-CN" altLang="en-US" sz="1600" dirty="0" smtClean="0"/>
              <a:t>）第</a:t>
            </a:r>
            <a:r>
              <a:rPr lang="en-US" altLang="zh-CN" sz="1600" dirty="0" smtClean="0"/>
              <a:t>5.3.2</a:t>
            </a:r>
            <a:r>
              <a:rPr lang="zh-CN" altLang="en-US" sz="1600" dirty="0" smtClean="0"/>
              <a:t>条的规定，该单位正在使用的万东</a:t>
            </a:r>
            <a:r>
              <a:rPr lang="en-US" altLang="zh-CN" sz="1600" dirty="0" smtClean="0"/>
              <a:t>F30-RF X</a:t>
            </a:r>
            <a:r>
              <a:rPr lang="zh-CN" altLang="en-US" sz="1600" dirty="0" smtClean="0"/>
              <a:t>射线机无限束装置和灯光野指示装置的行为违反了</a:t>
            </a:r>
            <a:r>
              <a:rPr lang="en-US" altLang="zh-CN" sz="1600" dirty="0" smtClean="0"/>
              <a:t>《</a:t>
            </a:r>
            <a:r>
              <a:rPr lang="zh-CN" altLang="en-US" sz="1600" dirty="0" smtClean="0"/>
              <a:t>规定</a:t>
            </a:r>
            <a:r>
              <a:rPr lang="en-US" altLang="zh-CN" sz="1600" dirty="0" smtClean="0"/>
              <a:t>》</a:t>
            </a:r>
            <a:r>
              <a:rPr lang="zh-CN" altLang="en-US" sz="1600" dirty="0" smtClean="0"/>
              <a:t>第二十条第一款第四项和第二款的规定，依据</a:t>
            </a:r>
            <a:r>
              <a:rPr lang="en-US" altLang="zh-CN" sz="1600" dirty="0" smtClean="0"/>
              <a:t>《</a:t>
            </a:r>
            <a:r>
              <a:rPr lang="zh-CN" altLang="en-US" sz="1600" dirty="0" smtClean="0"/>
              <a:t>规定</a:t>
            </a:r>
            <a:r>
              <a:rPr lang="en-US" altLang="zh-CN" sz="1600" dirty="0" smtClean="0"/>
              <a:t>》</a:t>
            </a:r>
            <a:r>
              <a:rPr lang="zh-CN" altLang="en-US" sz="1600" dirty="0" smtClean="0"/>
              <a:t>第四十一条第一项的规定，给予该单位警告并处叁仟元的罚款。</a:t>
            </a:r>
          </a:p>
          <a:p>
            <a:pPr>
              <a:lnSpc>
                <a:spcPts val="2800"/>
              </a:lnSpc>
            </a:pPr>
            <a:r>
              <a:rPr lang="zh-CN" altLang="en-US" sz="1600" dirty="0" smtClean="0"/>
              <a:t>鉴于该单位在调查中提交了整改报告，并着手积极整改违法行为，本着处罚与教育相结合的原则，对以上处罚合并，对该单位做出：</a:t>
            </a:r>
            <a:r>
              <a:rPr lang="en-US" altLang="zh-CN" sz="1600" dirty="0" smtClean="0"/>
              <a:t>1</a:t>
            </a:r>
            <a:r>
              <a:rPr lang="zh-CN" altLang="en-US" sz="1600" dirty="0" smtClean="0"/>
              <a:t>、警告；</a:t>
            </a:r>
            <a:r>
              <a:rPr lang="en-US" altLang="zh-CN" sz="1600" dirty="0" smtClean="0"/>
              <a:t>2</a:t>
            </a:r>
            <a:r>
              <a:rPr lang="zh-CN" altLang="en-US" sz="1600" dirty="0" smtClean="0"/>
              <a:t>、罚款陆仟元整的行政处罚。</a:t>
            </a:r>
          </a:p>
        </p:txBody>
      </p:sp>
      <p:sp>
        <p:nvSpPr>
          <p:cNvPr id="4" name="灯片编号占位符 4"/>
          <p:cNvSpPr>
            <a:spLocks noGrp="1"/>
          </p:cNvSpPr>
          <p:nvPr>
            <p:ph type="sldNum" sz="quarter" idx="12"/>
          </p:nvPr>
        </p:nvSpPr>
        <p:spPr/>
        <p:txBody>
          <a:bodyPr/>
          <a:lstStyle/>
          <a:p>
            <a:fld id="{935EDF23-8B2D-4252-9479-78B78F54B032}" type="slidenum">
              <a:rPr lang="zh-CN" altLang="en-US"/>
              <a:t>115</a:t>
            </a:fld>
            <a:endParaRPr lang="en-US" altLang="zh-CN"/>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Rot="1" noChangeArrowheads="1"/>
          </p:cNvSpPr>
          <p:nvPr>
            <p:ph type="title"/>
          </p:nvPr>
        </p:nvSpPr>
        <p:spPr/>
        <p:txBody>
          <a:bodyPr>
            <a:normAutofit/>
          </a:bodyPr>
          <a:lstStyle/>
          <a:p>
            <a:r>
              <a:rPr lang="zh-CN" altLang="en-US" sz="2000" dirty="0">
                <a:ea typeface="华文仿宋" panose="02010600040101010101" charset="-122"/>
              </a:rPr>
              <a:t>案</a:t>
            </a:r>
            <a:r>
              <a:rPr lang="zh-CN" altLang="en-US" sz="2000" dirty="0" smtClean="0">
                <a:ea typeface="华文仿宋" panose="02010600040101010101" charset="-122"/>
              </a:rPr>
              <a:t>例</a:t>
            </a:r>
            <a:endParaRPr lang="zh-CN" altLang="en-US" sz="2000" b="0" dirty="0">
              <a:ea typeface="华文仿宋" panose="02010600040101010101" charset="-122"/>
            </a:endParaRPr>
          </a:p>
        </p:txBody>
      </p:sp>
      <p:sp>
        <p:nvSpPr>
          <p:cNvPr id="435203" name="Rectangle 3"/>
          <p:cNvSpPr>
            <a:spLocks noGrp="1" noChangeArrowheads="1"/>
          </p:cNvSpPr>
          <p:nvPr>
            <p:ph idx="1"/>
          </p:nvPr>
        </p:nvSpPr>
        <p:spPr/>
        <p:txBody>
          <a:bodyPr>
            <a:noAutofit/>
          </a:bodyPr>
          <a:lstStyle/>
          <a:p>
            <a:r>
              <a:rPr lang="zh-CN" altLang="en-US" sz="1600" dirty="0" smtClean="0">
                <a:ea typeface="华文仿宋" panose="02010600040101010101" charset="-122"/>
              </a:rPr>
              <a:t>  </a:t>
            </a:r>
            <a:r>
              <a:rPr lang="zh-CN" altLang="en-US" sz="1600" b="1" dirty="0" smtClean="0">
                <a:latin typeface="+mn-ea"/>
              </a:rPr>
              <a:t>四、</a:t>
            </a:r>
            <a:r>
              <a:rPr lang="zh-CN" altLang="zh-CN" sz="1600" b="1" dirty="0">
                <a:latin typeface="+mn-ea"/>
              </a:rPr>
              <a:t>某医院未按规定组织放射工作人员进行职业健康检查和个人剂量监测案</a:t>
            </a:r>
          </a:p>
          <a:p>
            <a:r>
              <a:rPr lang="en-US" altLang="zh-CN" sz="1600" dirty="0" smtClean="0"/>
              <a:t>2018</a:t>
            </a:r>
            <a:r>
              <a:rPr lang="zh-CN" altLang="zh-CN" sz="1600" dirty="0" smtClean="0"/>
              <a:t>年</a:t>
            </a:r>
            <a:r>
              <a:rPr lang="en-US" altLang="zh-CN" sz="1600" dirty="0" smtClean="0"/>
              <a:t>9</a:t>
            </a:r>
            <a:r>
              <a:rPr lang="zh-CN" altLang="zh-CN" sz="1600" dirty="0" smtClean="0"/>
              <a:t>月</a:t>
            </a:r>
            <a:r>
              <a:rPr lang="en-US" altLang="zh-CN" sz="1600" dirty="0"/>
              <a:t>19</a:t>
            </a:r>
            <a:r>
              <a:rPr lang="zh-CN" altLang="zh-CN" sz="1600" dirty="0"/>
              <a:t>日，某市卫计委卫生监督员在对某县人民医院综合监督执法检查中发现，①通过核查该医院放射科排班表，发现放射工作人员梅××、白××两人自</a:t>
            </a:r>
            <a:r>
              <a:rPr lang="en-US" altLang="zh-CN" sz="1600" dirty="0"/>
              <a:t>2018</a:t>
            </a:r>
            <a:r>
              <a:rPr lang="zh-CN" altLang="zh-CN" sz="1600" dirty="0"/>
              <a:t>年</a:t>
            </a:r>
            <a:r>
              <a:rPr lang="en-US" altLang="zh-CN" sz="1600" dirty="0"/>
              <a:t>8</a:t>
            </a:r>
            <a:r>
              <a:rPr lang="zh-CN" altLang="zh-CN" sz="1600" dirty="0"/>
              <a:t>月</a:t>
            </a:r>
            <a:r>
              <a:rPr lang="en-US" altLang="zh-CN" sz="1600" dirty="0"/>
              <a:t>13</a:t>
            </a:r>
            <a:r>
              <a:rPr lang="zh-CN" altLang="zh-CN" sz="1600" dirty="0"/>
              <a:t>日开始排班，可以确定该二人为新上岗放射工作人员；②该医院未能出示上述梅××、白××两人的上岗前职业健康检查报告；③通过核对该医院放射科排班表及</a:t>
            </a:r>
            <a:r>
              <a:rPr lang="en-US" altLang="zh-CN" sz="1600" dirty="0"/>
              <a:t>2017</a:t>
            </a:r>
            <a:r>
              <a:rPr lang="zh-CN" altLang="zh-CN" sz="1600" dirty="0"/>
              <a:t>年二季度、四季度和</a:t>
            </a:r>
            <a:r>
              <a:rPr lang="en-US" altLang="zh-CN" sz="1600" dirty="0"/>
              <a:t>2018</a:t>
            </a:r>
            <a:r>
              <a:rPr lang="zh-CN" altLang="zh-CN" sz="1600" dirty="0"/>
              <a:t>年一季度的个人剂量监测报告，发现无崔××、梅××、陈××、白××、凌××五人的个人剂量监测结果。卫生监督员当即制作了《现场笔录》，并对该医院放射科主任罗××制作了《询问笔录》，通过询问得知，梅××、白××、崔××三人尚未配备个人剂量计，陈××、凌××为已退休或将要退休的放射工作人员，故把其原有的个人剂量监测给取消了。经初步审查后，确定该医院存在违法事实</a:t>
            </a:r>
            <a:r>
              <a:rPr lang="zh-CN" altLang="zh-CN" sz="1600" dirty="0" smtClean="0"/>
              <a:t>，于</a:t>
            </a:r>
            <a:r>
              <a:rPr lang="en-US" altLang="zh-CN" sz="1600" dirty="0"/>
              <a:t>2018</a:t>
            </a:r>
            <a:r>
              <a:rPr lang="zh-CN" altLang="zh-CN" sz="1600" dirty="0"/>
              <a:t>年</a:t>
            </a:r>
            <a:r>
              <a:rPr lang="en-US" altLang="zh-CN" sz="1600" dirty="0"/>
              <a:t>9</a:t>
            </a:r>
            <a:r>
              <a:rPr lang="zh-CN" altLang="zh-CN" sz="1600" dirty="0"/>
              <a:t>月</a:t>
            </a:r>
            <a:r>
              <a:rPr lang="en-US" altLang="zh-CN" sz="1600" dirty="0"/>
              <a:t>21</a:t>
            </a:r>
            <a:r>
              <a:rPr lang="zh-CN" altLang="zh-CN" sz="1600" dirty="0"/>
              <a:t>日进行了立案。</a:t>
            </a:r>
          </a:p>
          <a:p>
            <a:r>
              <a:rPr lang="zh-CN" altLang="zh-CN" sz="1600" dirty="0" smtClean="0"/>
              <a:t>该</a:t>
            </a:r>
            <a:r>
              <a:rPr lang="zh-CN" altLang="zh-CN" sz="1600" dirty="0"/>
              <a:t>医院违反了《放射诊疗管理规定》第二十二条、第二十三条的</a:t>
            </a:r>
            <a:r>
              <a:rPr lang="zh-CN" altLang="zh-CN" sz="1600" dirty="0" smtClean="0"/>
              <a:t>规定，</a:t>
            </a:r>
            <a:r>
              <a:rPr lang="zh-CN" altLang="zh-CN" sz="1600" dirty="0"/>
              <a:t>该医院未按照规定对放射工作人员进行个人剂量监测和职业健康检查，依据《放射诊疗管理规定》第四十一条第四项之规定，并参照《某省卫生计生行政处罚裁量权细化标准（试行）》对上述条款的细化标准</a:t>
            </a:r>
            <a:r>
              <a:rPr lang="zh-CN" altLang="zh-CN" sz="1600" dirty="0" smtClean="0"/>
              <a:t>，</a:t>
            </a:r>
            <a:r>
              <a:rPr lang="en-US" altLang="zh-CN" sz="1600" dirty="0" smtClean="0"/>
              <a:t> </a:t>
            </a:r>
            <a:r>
              <a:rPr lang="zh-CN" altLang="zh-CN" sz="1600" dirty="0" smtClean="0"/>
              <a:t>对</a:t>
            </a:r>
            <a:r>
              <a:rPr lang="zh-CN" altLang="zh-CN" sz="1600" dirty="0"/>
              <a:t>该医院处以警告并罚款人民币壹万元整的行政处罚。</a:t>
            </a:r>
          </a:p>
          <a:p>
            <a:r>
              <a:rPr lang="en-US" altLang="zh-CN" sz="1600" dirty="0" smtClean="0"/>
              <a:t> </a:t>
            </a:r>
            <a:endParaRPr lang="zh-CN" altLang="zh-CN" sz="1600" dirty="0"/>
          </a:p>
          <a:p>
            <a:pPr>
              <a:lnSpc>
                <a:spcPts val="2800"/>
              </a:lnSpc>
            </a:pPr>
            <a:endParaRPr lang="zh-CN" altLang="en-US" sz="1600" dirty="0">
              <a:latin typeface="仿宋" panose="02010609060101010101" charset="-122"/>
              <a:ea typeface="仿宋" panose="02010609060101010101" charset="-122"/>
            </a:endParaRPr>
          </a:p>
          <a:p>
            <a:pPr>
              <a:lnSpc>
                <a:spcPts val="2800"/>
              </a:lnSpc>
            </a:pPr>
            <a:r>
              <a:rPr lang="zh-CN" altLang="en-US" sz="1600" dirty="0">
                <a:latin typeface="仿宋" panose="02010609060101010101" charset="-122"/>
                <a:ea typeface="仿宋" panose="02010609060101010101" charset="-122"/>
              </a:rPr>
              <a:t>    </a:t>
            </a:r>
          </a:p>
        </p:txBody>
      </p:sp>
      <p:sp>
        <p:nvSpPr>
          <p:cNvPr id="4" name="灯片编号占位符 4"/>
          <p:cNvSpPr>
            <a:spLocks noGrp="1"/>
          </p:cNvSpPr>
          <p:nvPr>
            <p:ph type="sldNum" sz="quarter" idx="12"/>
          </p:nvPr>
        </p:nvSpPr>
        <p:spPr/>
        <p:txBody>
          <a:bodyPr/>
          <a:lstStyle/>
          <a:p>
            <a:fld id="{05F15DF4-5DE7-467E-8F94-C6E40AEDD87A}" type="slidenum">
              <a:rPr lang="zh-CN" altLang="en-US"/>
              <a:t>116</a:t>
            </a:fld>
            <a:endParaRPr lang="en-US" altLang="zh-CN"/>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75779" name="Rectangle 3"/>
          <p:cNvSpPr>
            <a:spLocks noGrp="1" noChangeArrowheads="1"/>
          </p:cNvSpPr>
          <p:nvPr>
            <p:ph idx="1"/>
          </p:nvPr>
        </p:nvSpPr>
        <p:spPr>
          <a:xfrm>
            <a:off x="5009515" y="3429635"/>
            <a:ext cx="3677285" cy="2698115"/>
          </a:xfrm>
        </p:spPr>
        <p:txBody>
          <a:bodyPr/>
          <a:lstStyle/>
          <a:p>
            <a:pPr>
              <a:buFont typeface="Wingdings" panose="05000000000000000000" pitchFamily="2" charset="2"/>
              <a:buNone/>
            </a:pPr>
            <a:r>
              <a:rPr lang="en-US" altLang="zh-CN" sz="8000" dirty="0">
                <a:solidFill>
                  <a:srgbClr val="CC0000"/>
                </a:solidFill>
                <a:latin typeface="Monotype Corsiva" panose="03010101010201010101" pitchFamily="66" charset="0"/>
              </a:rPr>
              <a:t>Thanks!</a:t>
            </a:r>
          </a:p>
        </p:txBody>
      </p:sp>
      <p:sp>
        <p:nvSpPr>
          <p:cNvPr id="4" name="灯片编号占位符 4"/>
          <p:cNvSpPr>
            <a:spLocks noGrp="1"/>
          </p:cNvSpPr>
          <p:nvPr>
            <p:ph type="sldNum" sz="quarter" idx="12"/>
          </p:nvPr>
        </p:nvSpPr>
        <p:spPr/>
        <p:txBody>
          <a:bodyPr/>
          <a:lstStyle/>
          <a:p>
            <a:fld id="{D102CD89-C2F6-49A9-9A55-522AC4E99D9A}" type="slidenum">
              <a:rPr lang="zh-CN" altLang="en-US"/>
              <a:t>117</a:t>
            </a:fld>
            <a:endParaRPr lang="en-US" altLang="zh-CN"/>
          </a:p>
        </p:txBody>
      </p:sp>
      <p:sp>
        <p:nvSpPr>
          <p:cNvPr id="75780" name="WordArt 4"/>
          <p:cNvSpPr>
            <a:spLocks noChangeArrowheads="1" noChangeShapeType="1"/>
          </p:cNvSpPr>
          <p:nvPr/>
        </p:nvSpPr>
        <p:spPr bwMode="auto">
          <a:xfrm>
            <a:off x="619125" y="1700530"/>
            <a:ext cx="4712335" cy="1441450"/>
          </a:xfrm>
          <a:prstGeom prst="rect">
            <a:avLst/>
          </a:prstGeom>
        </p:spPr>
        <p:txBody>
          <a:bodyPr wrap="none" fromWordArt="1">
            <a:prstTxWarp prst="textWave1">
              <a:avLst>
                <a:gd name="adj1" fmla="val 13005"/>
                <a:gd name="adj2" fmla="val -940"/>
              </a:avLst>
            </a:prstTxWarp>
          </a:bodyPr>
          <a:lstStyle/>
          <a:p>
            <a:pPr algn="ctr"/>
            <a:r>
              <a:rPr lang="en-US" altLang="zh-CN" sz="6000" b="1">
                <a:ln w="9525">
                  <a:noFill/>
                  <a:round/>
                </a:ln>
                <a:gradFill rotWithShape="0">
                  <a:gsLst>
                    <a:gs pos="0">
                      <a:srgbClr val="9999FF"/>
                    </a:gs>
                    <a:gs pos="100000">
                      <a:srgbClr val="009999"/>
                    </a:gs>
                  </a:gsLst>
                  <a:lin ang="5400000" scaled="1"/>
                </a:gradFill>
                <a:effectLst>
                  <a:outerShdw dist="53882" dir="2700000" algn="ctr" rotWithShape="0">
                    <a:srgbClr val="C0C0C0">
                      <a:alpha val="79999"/>
                    </a:srgbClr>
                  </a:outerShdw>
                </a:effectLst>
                <a:latin typeface="Arial" panose="020B0604020202020204"/>
                <a:cs typeface="Arial" panose="020B0604020202020204"/>
              </a:rPr>
              <a:t>THE END</a:t>
            </a:r>
            <a:endParaRPr lang="zh-CN" altLang="en-US" sz="6000" b="1">
              <a:ln w="9525">
                <a:noFill/>
                <a:round/>
              </a:ln>
              <a:gradFill rotWithShape="0">
                <a:gsLst>
                  <a:gs pos="0">
                    <a:srgbClr val="9999FF"/>
                  </a:gs>
                  <a:gs pos="100000">
                    <a:srgbClr val="009999"/>
                  </a:gs>
                </a:gsLst>
                <a:lin ang="5400000" scaled="1"/>
              </a:gradFill>
              <a:effectLst>
                <a:outerShdw dist="53882" dir="2700000" algn="ctr" rotWithShape="0">
                  <a:srgbClr val="C0C0C0">
                    <a:alpha val="79999"/>
                  </a:srgbClr>
                </a:outerShdw>
              </a:effectLst>
              <a:latin typeface="Arial" panose="020B0604020202020204"/>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p:cTn id="7" dur="2000" fill="hold"/>
                                        <p:tgtEl>
                                          <p:spTgt spid="75779">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5779">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75779">
                                            <p:txEl>
                                              <p:pRg st="0" end="0"/>
                                            </p:txEl>
                                          </p:spTgt>
                                        </p:tgtEl>
                                        <p:attrNameLst>
                                          <p:attrName>ppt_x</p:attrName>
                                        </p:attrNameLst>
                                      </p:cBhvr>
                                      <p:tavLst>
                                        <p:tav tm="0">
                                          <p:val>
                                            <p:fltVal val="0.5"/>
                                          </p:val>
                                        </p:tav>
                                        <p:tav tm="100000">
                                          <p:val>
                                            <p:strVal val="#ppt_x"/>
                                          </p:val>
                                        </p:tav>
                                      </p:tavLst>
                                    </p:anim>
                                    <p:anim calcmode="lin" valueType="num">
                                      <p:cBhvr>
                                        <p:cTn id="10" dur="2000" fill="hold"/>
                                        <p:tgtEl>
                                          <p:spTgt spid="75779">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en-US" altLang="zh-CN"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a:p>
            <a:endParaRPr lang="en-US" altLang="zh-CN"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a:p>
            <a:r>
              <a:rPr lang="zh-CN"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放射卫生监督</a:t>
            </a:r>
            <a:r>
              <a:rPr lang="en-US" altLang="zh-CN"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a:t>
            </a:r>
            <a:r>
              <a:rPr lang="zh-CN"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介入放射学和</a:t>
            </a:r>
            <a:r>
              <a:rPr lang="en-US" altLang="zh-CN"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X</a:t>
            </a:r>
            <a:r>
              <a:rPr lang="zh-CN"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射线影像诊断</a:t>
            </a:r>
            <a:endParaRPr lang="zh-CN" alt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ea typeface="微软雅黑" panose="020B0503020204020204" pitchFamily="34" charset="-122"/>
            </a:endParaRPr>
          </a:p>
          <a:p>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18434" name="Rectangle 3"/>
          <p:cNvSpPr>
            <a:spLocks noGrp="1" noChangeArrowheads="1"/>
          </p:cNvSpPr>
          <p:nvPr>
            <p:ph idx="1"/>
          </p:nvPr>
        </p:nvSpPr>
        <p:spPr/>
        <p:txBody>
          <a:bodyPr>
            <a:normAutofit/>
          </a:bodyPr>
          <a:lstStyle/>
          <a:p>
            <a:pPr eaLnBrk="1" hangingPunct="1">
              <a:lnSpc>
                <a:spcPct val="90000"/>
              </a:lnSpc>
            </a:pPr>
            <a:r>
              <a:rPr lang="en-US" altLang="zh-CN" sz="1800" dirty="0" smtClean="0">
                <a:latin typeface="仿宋_GB2312" charset="-122"/>
                <a:ea typeface="仿宋_GB2312" charset="-122"/>
              </a:rPr>
              <a:t>《</a:t>
            </a:r>
            <a:r>
              <a:rPr lang="zh-CN" altLang="en-US" sz="1800" dirty="0" smtClean="0">
                <a:latin typeface="仿宋_GB2312" charset="-122"/>
                <a:ea typeface="仿宋_GB2312" charset="-122"/>
              </a:rPr>
              <a:t>放射诊疗管理规定</a:t>
            </a:r>
            <a:r>
              <a:rPr lang="en-US" altLang="zh-CN" sz="1800" dirty="0" smtClean="0">
                <a:latin typeface="仿宋_GB2312" charset="-122"/>
                <a:ea typeface="仿宋_GB2312" charset="-122"/>
              </a:rPr>
              <a:t>》</a:t>
            </a:r>
            <a:r>
              <a:rPr lang="zh-CN" altLang="en-US" sz="1800" dirty="0" smtClean="0">
                <a:latin typeface="仿宋_GB2312" charset="-122"/>
                <a:ea typeface="仿宋_GB2312" charset="-122"/>
              </a:rPr>
              <a:t>（</a:t>
            </a:r>
            <a:r>
              <a:rPr lang="en-US" altLang="zh-CN" sz="1800" dirty="0" smtClean="0">
                <a:latin typeface="仿宋_GB2312" charset="-122"/>
                <a:ea typeface="仿宋_GB2312" charset="-122"/>
              </a:rPr>
              <a:t>46</a:t>
            </a:r>
            <a:r>
              <a:rPr lang="zh-CN" altLang="en-US" sz="1800" dirty="0" smtClean="0">
                <a:latin typeface="仿宋_GB2312" charset="-122"/>
                <a:ea typeface="仿宋_GB2312" charset="-122"/>
              </a:rPr>
              <a:t>号令）</a:t>
            </a:r>
            <a:endParaRPr lang="en-US" altLang="zh-CN" sz="1800" dirty="0" smtClean="0">
              <a:latin typeface="仿宋_GB2312" charset="-122"/>
              <a:ea typeface="仿宋_GB2312" charset="-122"/>
            </a:endParaRPr>
          </a:p>
          <a:p>
            <a:pPr eaLnBrk="1" hangingPunct="1">
              <a:lnSpc>
                <a:spcPct val="210000"/>
              </a:lnSpc>
            </a:pPr>
            <a:r>
              <a:rPr lang="zh-CN" altLang="en-US" sz="1800" b="1" dirty="0" smtClean="0"/>
              <a:t>第三十四条</a:t>
            </a:r>
            <a:r>
              <a:rPr lang="zh-CN" altLang="en-US" sz="1800" dirty="0" smtClean="0"/>
              <a:t> 县级以上地方人民政府卫生行政部门应当定期对本行政区域内开展放射诊疗活动的医疗机构进行监督检查。检查内容包括：</a:t>
            </a:r>
          </a:p>
          <a:p>
            <a:pPr eaLnBrk="1" hangingPunct="1">
              <a:lnSpc>
                <a:spcPct val="210000"/>
              </a:lnSpc>
            </a:pPr>
            <a:r>
              <a:rPr lang="zh-CN" altLang="en-US" sz="1800" dirty="0" smtClean="0"/>
              <a:t>（一）执行法律、法规、规章、标准和规范等情况：</a:t>
            </a:r>
          </a:p>
          <a:p>
            <a:pPr eaLnBrk="1" hangingPunct="1">
              <a:lnSpc>
                <a:spcPct val="210000"/>
              </a:lnSpc>
            </a:pPr>
            <a:r>
              <a:rPr lang="zh-CN" altLang="en-US" sz="1800" dirty="0" smtClean="0"/>
              <a:t>（二）放射诊疗规章制度和工作人员岗位责任制等制度的落实情况；</a:t>
            </a:r>
          </a:p>
          <a:p>
            <a:pPr eaLnBrk="1" hangingPunct="1">
              <a:lnSpc>
                <a:spcPct val="210000"/>
              </a:lnSpc>
            </a:pPr>
            <a:r>
              <a:rPr lang="zh-CN" altLang="en-US" sz="1800" dirty="0" smtClean="0"/>
              <a:t>（三）健康监护制度和防护措施落实的情况；</a:t>
            </a:r>
          </a:p>
          <a:p>
            <a:pPr eaLnBrk="1" hangingPunct="1">
              <a:lnSpc>
                <a:spcPct val="210000"/>
              </a:lnSpc>
            </a:pPr>
            <a:r>
              <a:rPr lang="zh-CN" altLang="en-US" sz="1800" dirty="0" smtClean="0"/>
              <a:t>（四）放射事件调查处理和报告情况；</a:t>
            </a:r>
          </a:p>
        </p:txBody>
      </p:sp>
      <p:sp>
        <p:nvSpPr>
          <p:cNvPr id="18435" name="灯片编号占位符 4"/>
          <p:cNvSpPr>
            <a:spLocks noGrp="1" noChangeArrowheads="1"/>
          </p:cNvSpPr>
          <p:nvPr>
            <p:ph type="sldNum" sz="quarter" idx="12"/>
          </p:nvPr>
        </p:nvSpPr>
        <p:spPr bwMode="auto">
          <a:noFill/>
          <a:ln>
            <a:miter lim="800000"/>
          </a:ln>
        </p:spPr>
        <p:txBody>
          <a:bodyPr/>
          <a:lstStyle/>
          <a:p>
            <a:fld id="{153DAFEE-E547-44CF-A4A1-172E036CA66A}" type="slidenum">
              <a:rPr lang="zh-CN" altLang="en-US"/>
              <a:t>13</a:t>
            </a:fld>
            <a:endParaRPr lang="zh-CN" alt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0" normalizeH="0" baseline="0" noProof="0" smtClean="0">
                <a:ln>
                  <a:noFill/>
                </a:ln>
                <a:solidFill>
                  <a:schemeClr val="tx1"/>
                </a:solidFill>
                <a:effectLst/>
                <a:uLnTx/>
                <a:uFillTx/>
                <a:ea typeface="华文仿宋" panose="02010600040101010101" charset="-122"/>
              </a:rPr>
              <a:t>机构管理</a:t>
            </a:r>
            <a:r>
              <a:rPr kumimoji="0" lang="zh-CN" altLang="en-US" sz="2000" b="0" i="0" u="none" strike="noStrike" kern="1200" cap="none" spc="0" normalizeH="0" baseline="0" noProof="0" smtClean="0">
                <a:ln>
                  <a:noFill/>
                </a:ln>
                <a:solidFill>
                  <a:srgbClr val="FF0000"/>
                </a:solidFill>
                <a:effectLst/>
                <a:uLnTx/>
                <a:uFillTx/>
                <a:ea typeface="华文仿宋" panose="02010600040101010101" charset="-122"/>
              </a:rPr>
              <a:t/>
            </a:r>
            <a:br>
              <a:rPr kumimoji="0" lang="zh-CN" altLang="en-US" sz="2000" b="0" i="0" u="none" strike="noStrike" kern="1200" cap="none" spc="0" normalizeH="0" baseline="0" noProof="0" smtClean="0">
                <a:ln>
                  <a:noFill/>
                </a:ln>
                <a:solidFill>
                  <a:srgbClr val="FF0000"/>
                </a:solidFill>
                <a:effectLst/>
                <a:uLnTx/>
                <a:uFillTx/>
                <a:ea typeface="华文仿宋" panose="02010600040101010101" charset="-122"/>
              </a:rPr>
            </a:br>
            <a:endParaRPr kumimoji="0" lang="zh-CN" altLang="en-US" sz="2000" b="0" i="0" u="none" strike="noStrike" kern="1200" cap="none" spc="0" normalizeH="0" baseline="0" noProof="0" smtClean="0">
              <a:ln>
                <a:noFill/>
              </a:ln>
              <a:solidFill>
                <a:srgbClr val="FF0000"/>
              </a:solidFill>
              <a:effectLst/>
              <a:uLnTx/>
              <a:uFillTx/>
              <a:ea typeface="华文仿宋" panose="02010600040101010101" charset="-122"/>
            </a:endParaRPr>
          </a:p>
        </p:txBody>
      </p:sp>
      <p:sp>
        <p:nvSpPr>
          <p:cNvPr id="20482" name="Rectangle 3"/>
          <p:cNvSpPr>
            <a:spLocks noGrp="1"/>
          </p:cNvSpPr>
          <p:nvPr>
            <p:ph idx="1"/>
          </p:nvPr>
        </p:nvSpPr>
        <p:spPr/>
        <p:txBody>
          <a:bodyPr wrap="square" lIns="91440" tIns="45720" rIns="91440" bIns="45720" anchor="t">
            <a:normAutofit/>
          </a:bodyPr>
          <a:lstStyle/>
          <a:p>
            <a:pPr eaLnBrk="1" hangingPunct="1">
              <a:lnSpc>
                <a:spcPct val="90000"/>
              </a:lnSpc>
              <a:buFont typeface="Wingdings" panose="05000000000000000000" pitchFamily="2" charset="2"/>
              <a:buNone/>
            </a:pPr>
            <a:r>
              <a:rPr lang="en-US" altLang="zh-CN" sz="1800" dirty="0">
                <a:ea typeface="华文仿宋" panose="02010600040101010101" charset="-122"/>
              </a:rPr>
              <a:t>1</a:t>
            </a:r>
            <a:r>
              <a:rPr lang="zh-CN" altLang="en-US" sz="1800" dirty="0">
                <a:ea typeface="华文仿宋" panose="02010600040101010101" charset="-122"/>
              </a:rPr>
              <a:t>、管理体系</a:t>
            </a:r>
          </a:p>
          <a:p>
            <a:pPr eaLnBrk="1" hangingPunct="1">
              <a:lnSpc>
                <a:spcPct val="90000"/>
              </a:lnSpc>
            </a:pPr>
            <a:r>
              <a:rPr lang="en-US" altLang="zh-CN" sz="1800" b="1" dirty="0">
                <a:ea typeface="华文仿宋" panose="02010600040101010101" charset="-122"/>
              </a:rPr>
              <a:t>《</a:t>
            </a:r>
            <a:r>
              <a:rPr lang="zh-CN" altLang="en-US" sz="1800" b="1" dirty="0">
                <a:ea typeface="华文仿宋" panose="02010600040101010101" charset="-122"/>
              </a:rPr>
              <a:t>放射诊疗管理规定</a:t>
            </a:r>
            <a:r>
              <a:rPr lang="en-US" altLang="zh-CN" sz="1800" b="1" dirty="0">
                <a:ea typeface="华文仿宋" panose="02010600040101010101" charset="-122"/>
              </a:rPr>
              <a:t>》</a:t>
            </a:r>
            <a:r>
              <a:rPr lang="zh-CN" altLang="en-US" sz="1800" b="1" dirty="0">
                <a:ea typeface="华文仿宋" panose="02010600040101010101" charset="-122"/>
              </a:rPr>
              <a:t>第十九条</a:t>
            </a:r>
            <a:r>
              <a:rPr lang="zh-CN" altLang="en-US" sz="1800" dirty="0">
                <a:ea typeface="华文仿宋" panose="02010600040101010101" charset="-122"/>
              </a:rPr>
              <a:t> </a:t>
            </a:r>
            <a:endParaRPr lang="en-US" altLang="zh-CN" sz="1800" dirty="0">
              <a:ea typeface="华文仿宋" panose="02010600040101010101" charset="-122"/>
            </a:endParaRPr>
          </a:p>
          <a:p>
            <a:pPr eaLnBrk="1" hangingPunct="1">
              <a:lnSpc>
                <a:spcPct val="90000"/>
              </a:lnSpc>
            </a:pPr>
            <a:r>
              <a:rPr lang="en-US" altLang="zh-CN" sz="1800" dirty="0">
                <a:ea typeface="华文仿宋" panose="02010600040101010101" charset="-122"/>
              </a:rPr>
              <a:t>    </a:t>
            </a:r>
            <a:r>
              <a:rPr lang="zh-CN" altLang="en-US" sz="1800" dirty="0">
                <a:ea typeface="华文仿宋" panose="02010600040101010101" charset="-122"/>
              </a:rPr>
              <a:t>医疗机构应当配备专（兼）职的</a:t>
            </a:r>
            <a:r>
              <a:rPr lang="zh-CN" altLang="en-US" sz="1800" dirty="0">
                <a:solidFill>
                  <a:srgbClr val="FF0000"/>
                </a:solidFill>
                <a:ea typeface="华文仿宋" panose="02010600040101010101" charset="-122"/>
              </a:rPr>
              <a:t>管理人员</a:t>
            </a:r>
            <a:r>
              <a:rPr lang="zh-CN" altLang="en-US" sz="1800" dirty="0">
                <a:ea typeface="华文仿宋" panose="02010600040101010101" charset="-122"/>
              </a:rPr>
              <a:t>，负责放射诊疗工作的质量保证和安全防护。其主要职责是：</a:t>
            </a:r>
          </a:p>
          <a:p>
            <a:pPr eaLnBrk="1" hangingPunct="1">
              <a:lnSpc>
                <a:spcPct val="90000"/>
              </a:lnSpc>
            </a:pPr>
            <a:r>
              <a:rPr lang="zh-CN" altLang="en-US" sz="1800" dirty="0">
                <a:ea typeface="华文仿宋" panose="02010600040101010101" charset="-122"/>
              </a:rPr>
              <a:t>（一）组织制定并落实放射诊疗和放射防护管理制度；</a:t>
            </a:r>
          </a:p>
          <a:p>
            <a:pPr eaLnBrk="1" hangingPunct="1">
              <a:lnSpc>
                <a:spcPct val="90000"/>
              </a:lnSpc>
            </a:pPr>
            <a:r>
              <a:rPr lang="zh-CN" altLang="en-US" sz="1800" dirty="0">
                <a:ea typeface="华文仿宋" panose="02010600040101010101" charset="-122"/>
              </a:rPr>
              <a:t>（二）定期组织对放射诊疗工作场所、设备和人员进行放射防护检测、监测和检查；</a:t>
            </a:r>
          </a:p>
          <a:p>
            <a:pPr eaLnBrk="1" hangingPunct="1">
              <a:lnSpc>
                <a:spcPct val="90000"/>
              </a:lnSpc>
            </a:pPr>
            <a:r>
              <a:rPr lang="zh-CN" altLang="en-US" sz="1800" dirty="0">
                <a:ea typeface="华文仿宋" panose="02010600040101010101" charset="-122"/>
              </a:rPr>
              <a:t>（三）组织本机构放射诊疗工作人员接受专业技术、放射防护知识及有关规定的培训和健康检查；</a:t>
            </a:r>
          </a:p>
          <a:p>
            <a:pPr eaLnBrk="1" hangingPunct="1">
              <a:lnSpc>
                <a:spcPct val="90000"/>
              </a:lnSpc>
            </a:pPr>
            <a:r>
              <a:rPr lang="zh-CN" altLang="en-US" sz="1800" dirty="0">
                <a:ea typeface="华文仿宋" panose="02010600040101010101" charset="-122"/>
              </a:rPr>
              <a:t>（四）制定放射事件应急预案并组织演练；</a:t>
            </a:r>
          </a:p>
          <a:p>
            <a:pPr eaLnBrk="1" hangingPunct="1">
              <a:lnSpc>
                <a:spcPct val="90000"/>
              </a:lnSpc>
            </a:pPr>
            <a:r>
              <a:rPr lang="zh-CN" altLang="en-US" sz="1800" dirty="0">
                <a:ea typeface="华文仿宋" panose="02010600040101010101" charset="-122"/>
              </a:rPr>
              <a:t>（五）记录本机构发生的放射事件并及时报告卫生行政部门。</a:t>
            </a:r>
          </a:p>
        </p:txBody>
      </p:sp>
      <p:sp>
        <p:nvSpPr>
          <p:cNvPr id="20483"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14</a:t>
            </a:fld>
            <a:endParaRPr lang="zh-CN" altLang="en-US" sz="1200" dirty="0">
              <a:solidFill>
                <a:srgbClr val="898989"/>
              </a:solidFill>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机构管理</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rPr>
              <a:t/>
            </a:r>
            <a:b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rPr>
            </a:br>
            <a:endPar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endParaRPr>
          </a:p>
        </p:txBody>
      </p:sp>
      <p:sp>
        <p:nvSpPr>
          <p:cNvPr id="21506" name="Rectangle 3"/>
          <p:cNvSpPr>
            <a:spLocks noGrp="1"/>
          </p:cNvSpPr>
          <p:nvPr>
            <p:ph idx="1"/>
          </p:nvPr>
        </p:nvSpPr>
        <p:spPr/>
        <p:txBody>
          <a:bodyPr wrap="square" lIns="91440" tIns="45720" rIns="91440" bIns="45720" anchor="t">
            <a:normAutofit/>
          </a:bodyPr>
          <a:lstStyle/>
          <a:p>
            <a:pPr eaLnBrk="1" hangingPunct="1">
              <a:lnSpc>
                <a:spcPct val="130000"/>
              </a:lnSpc>
              <a:buFont typeface="Wingdings" panose="05000000000000000000" pitchFamily="2" charset="2"/>
              <a:buNone/>
            </a:pPr>
            <a:r>
              <a:rPr lang="en-US" altLang="zh-CN" sz="1800" dirty="0">
                <a:ea typeface="华文仿宋" panose="02010600040101010101" charset="-122"/>
              </a:rPr>
              <a:t>2</a:t>
            </a:r>
            <a:r>
              <a:rPr lang="zh-CN" altLang="en-US" sz="1800" dirty="0">
                <a:ea typeface="华文仿宋" panose="02010600040101010101" charset="-122"/>
              </a:rPr>
              <a:t>、建设项目</a:t>
            </a:r>
          </a:p>
          <a:p>
            <a:pPr eaLnBrk="1" hangingPunct="1">
              <a:lnSpc>
                <a:spcPct val="130000"/>
              </a:lnSpc>
              <a:buFont typeface="Wingdings" panose="05000000000000000000" pitchFamily="2" charset="2"/>
              <a:buNone/>
            </a:pPr>
            <a:r>
              <a:rPr lang="en-US" altLang="zh-CN" sz="1800" dirty="0">
                <a:ea typeface="华文仿宋" panose="02010600040101010101" charset="-122"/>
              </a:rPr>
              <a:t>     46</a:t>
            </a:r>
            <a:r>
              <a:rPr lang="zh-CN" altLang="en-US" sz="1800" dirty="0">
                <a:ea typeface="华文仿宋" panose="02010600040101010101" charset="-122"/>
              </a:rPr>
              <a:t>号令</a:t>
            </a:r>
            <a:r>
              <a:rPr lang="zh-CN" altLang="en-US" sz="1800" b="1" dirty="0">
                <a:ea typeface="华文仿宋" panose="02010600040101010101" charset="-122"/>
              </a:rPr>
              <a:t>第十一条</a:t>
            </a:r>
            <a:r>
              <a:rPr lang="zh-CN" altLang="en-US" sz="1800" dirty="0">
                <a:ea typeface="华文仿宋" panose="02010600040101010101" charset="-122"/>
              </a:rPr>
              <a:t> 医疗机构设置放射诊疗项目，应当按照其开展的放射诊疗工作的类别，分别向相应的卫生行政部门提出建设项目卫生审查、竣工验收和设置放射诊疗项目申请</a:t>
            </a:r>
          </a:p>
          <a:p>
            <a:pPr eaLnBrk="1" hangingPunct="1">
              <a:lnSpc>
                <a:spcPct val="130000"/>
              </a:lnSpc>
              <a:buNone/>
            </a:pPr>
            <a:r>
              <a:rPr lang="zh-CN" altLang="en-US" sz="1800" dirty="0">
                <a:ea typeface="华文仿宋" panose="02010600040101010101" charset="-122"/>
              </a:rPr>
              <a:t>    预评</a:t>
            </a:r>
            <a:r>
              <a:rPr lang="en-US" altLang="zh-CN" sz="1800" dirty="0">
                <a:ea typeface="华文仿宋" panose="02010600040101010101" charset="-122"/>
              </a:rPr>
              <a:t>—</a:t>
            </a:r>
            <a:r>
              <a:rPr lang="zh-CN" altLang="en-US" sz="1800" dirty="0">
                <a:ea typeface="华文仿宋" panose="02010600040101010101" charset="-122"/>
              </a:rPr>
              <a:t>卫生审查</a:t>
            </a:r>
            <a:r>
              <a:rPr lang="en-US" altLang="zh-CN" sz="1800" dirty="0">
                <a:ea typeface="华文仿宋" panose="02010600040101010101" charset="-122"/>
              </a:rPr>
              <a:t>—</a:t>
            </a:r>
            <a:r>
              <a:rPr lang="zh-CN" altLang="en-US" sz="1800" dirty="0">
                <a:ea typeface="华文仿宋" panose="02010600040101010101" charset="-122"/>
              </a:rPr>
              <a:t>控评</a:t>
            </a:r>
            <a:r>
              <a:rPr lang="en-US" altLang="zh-CN" sz="1800" dirty="0">
                <a:ea typeface="华文仿宋" panose="02010600040101010101" charset="-122"/>
              </a:rPr>
              <a:t>—</a:t>
            </a:r>
            <a:r>
              <a:rPr lang="zh-CN" altLang="en-US" sz="1800" dirty="0">
                <a:ea typeface="华文仿宋" panose="02010600040101010101" charset="-122"/>
              </a:rPr>
              <a:t>竣工验收</a:t>
            </a:r>
          </a:p>
          <a:p>
            <a:pPr eaLnBrk="1" hangingPunct="1">
              <a:lnSpc>
                <a:spcPct val="130000"/>
              </a:lnSpc>
              <a:buNone/>
            </a:pPr>
            <a:r>
              <a:rPr lang="zh-CN" altLang="en-US" sz="1800" dirty="0" smtClean="0">
                <a:ea typeface="华文仿宋" panose="02010600040101010101" charset="-122"/>
              </a:rPr>
              <a:t> </a:t>
            </a:r>
            <a:endParaRPr lang="en-US" altLang="zh-CN" sz="1800" dirty="0">
              <a:ea typeface="华文仿宋" panose="02010600040101010101" charset="-122"/>
            </a:endParaRPr>
          </a:p>
        </p:txBody>
      </p:sp>
      <p:sp>
        <p:nvSpPr>
          <p:cNvPr id="21507"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15</a:t>
            </a:fld>
            <a:endParaRPr lang="zh-CN" altLang="en-US" sz="1200" dirty="0">
              <a:solidFill>
                <a:srgbClr val="898989"/>
              </a:solidFill>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5" name="内容占位符 4"/>
          <p:cNvSpPr>
            <a:spLocks noGrp="1"/>
          </p:cNvSpPr>
          <p:nvPr>
            <p:ph idx="1"/>
          </p:nvPr>
        </p:nvSpPr>
        <p:spPr/>
        <p:txBody>
          <a:bodyPr/>
          <a:lstStyle/>
          <a:p>
            <a:endParaRPr lang="zh-CN" altLang="en-US" dirty="0"/>
          </a:p>
        </p:txBody>
      </p:sp>
      <p:grpSp>
        <p:nvGrpSpPr>
          <p:cNvPr id="2" name="Group 14"/>
          <p:cNvGrpSpPr/>
          <p:nvPr/>
        </p:nvGrpSpPr>
        <p:grpSpPr bwMode="auto">
          <a:xfrm>
            <a:off x="373063" y="138113"/>
            <a:ext cx="7483475" cy="1403350"/>
            <a:chOff x="528" y="2736"/>
            <a:chExt cx="4423" cy="1220"/>
          </a:xfrm>
        </p:grpSpPr>
        <p:sp>
          <p:nvSpPr>
            <p:cNvPr id="61454" name="AutoShape 15"/>
            <p:cNvSpPr>
              <a:spLocks noChangeArrowheads="1"/>
            </p:cNvSpPr>
            <p:nvPr/>
          </p:nvSpPr>
          <p:spPr bwMode="ltGray">
            <a:xfrm>
              <a:off x="1456" y="2934"/>
              <a:ext cx="3495" cy="782"/>
            </a:xfrm>
            <a:prstGeom prst="roundRect">
              <a:avLst>
                <a:gd name="adj" fmla="val 16667"/>
              </a:avLst>
            </a:prstGeom>
            <a:solidFill>
              <a:schemeClr val="bg1"/>
            </a:solidFill>
            <a:ln w="57150" algn="ctr">
              <a:solidFill>
                <a:schemeClr val="bg2"/>
              </a:solidFill>
              <a:round/>
            </a:ln>
          </p:spPr>
          <p:txBody>
            <a:bodyPr wrap="none" anchor="ctr"/>
            <a:lstStyle/>
            <a:p>
              <a:endParaRPr lang="zh-CN" altLang="en-US" sz="1800">
                <a:ea typeface="宋体" panose="02010600030101010101" pitchFamily="2" charset="-122"/>
              </a:endParaRPr>
            </a:p>
          </p:txBody>
        </p:sp>
        <p:sp>
          <p:nvSpPr>
            <p:cNvPr id="61455" name="Rectangle 16"/>
            <p:cNvSpPr>
              <a:spLocks noChangeArrowheads="1"/>
            </p:cNvSpPr>
            <p:nvPr/>
          </p:nvSpPr>
          <p:spPr bwMode="auto">
            <a:xfrm>
              <a:off x="1783" y="3023"/>
              <a:ext cx="2095" cy="398"/>
            </a:xfrm>
            <a:prstGeom prst="rect">
              <a:avLst/>
            </a:prstGeom>
            <a:noFill/>
            <a:ln w="9525" algn="ctr">
              <a:noFill/>
              <a:miter lim="800000"/>
            </a:ln>
          </p:spPr>
          <p:txBody>
            <a:bodyPr>
              <a:spAutoFit/>
            </a:bodyPr>
            <a:lstStyle/>
            <a:p>
              <a:r>
                <a:rPr lang="zh-CN" altLang="en-US" sz="2400" b="1">
                  <a:solidFill>
                    <a:srgbClr val="000099"/>
                  </a:solidFill>
                  <a:latin typeface="Times New Roman" panose="02020603050405020304" pitchFamily="18" charset="0"/>
                </a:rPr>
                <a:t>医用电离辐射源</a:t>
              </a:r>
              <a:endParaRPr lang="zh-CN" altLang="en-US" sz="2400" b="1">
                <a:solidFill>
                  <a:srgbClr val="000099"/>
                </a:solidFill>
                <a:latin typeface="宋体" panose="02010600030101010101" pitchFamily="2" charset="-122"/>
              </a:endParaRPr>
            </a:p>
          </p:txBody>
        </p:sp>
        <p:pic>
          <p:nvPicPr>
            <p:cNvPr id="61456" name="Picture 17" descr="YG_circle001"/>
            <p:cNvPicPr>
              <a:picLocks noChangeAspect="1" noChangeArrowheads="1"/>
            </p:cNvPicPr>
            <p:nvPr/>
          </p:nvPicPr>
          <p:blipFill>
            <a:blip r:embed="rId2" cstate="print"/>
            <a:srcRect/>
            <a:stretch>
              <a:fillRect/>
            </a:stretch>
          </p:blipFill>
          <p:spPr bwMode="auto">
            <a:xfrm>
              <a:off x="528" y="2736"/>
              <a:ext cx="1220" cy="1220"/>
            </a:xfrm>
            <a:prstGeom prst="rect">
              <a:avLst/>
            </a:prstGeom>
            <a:noFill/>
            <a:ln w="9525">
              <a:noFill/>
              <a:miter lim="800000"/>
              <a:headEnd/>
              <a:tailEnd/>
            </a:ln>
          </p:spPr>
        </p:pic>
        <p:sp>
          <p:nvSpPr>
            <p:cNvPr id="61457" name="Text Box 18"/>
            <p:cNvSpPr txBox="1">
              <a:spLocks noChangeArrowheads="1"/>
            </p:cNvSpPr>
            <p:nvPr/>
          </p:nvSpPr>
          <p:spPr bwMode="gray">
            <a:xfrm>
              <a:off x="722" y="3037"/>
              <a:ext cx="812" cy="451"/>
            </a:xfrm>
            <a:prstGeom prst="rect">
              <a:avLst/>
            </a:prstGeom>
            <a:noFill/>
            <a:ln w="9525" algn="ctr">
              <a:noFill/>
              <a:miter lim="800000"/>
            </a:ln>
          </p:spPr>
          <p:txBody>
            <a:bodyPr>
              <a:spAutoFit/>
            </a:bodyPr>
            <a:lstStyle/>
            <a:p>
              <a:pPr eaLnBrk="0" hangingPunct="0"/>
              <a:r>
                <a:rPr lang="zh-CN" altLang="en-US" sz="2800" b="1">
                  <a:solidFill>
                    <a:srgbClr val="C00000"/>
                  </a:solidFill>
                </a:rPr>
                <a:t>分类</a:t>
              </a:r>
              <a:endParaRPr lang="en-US" altLang="zh-CN" sz="2800" b="1">
                <a:solidFill>
                  <a:srgbClr val="C00000"/>
                </a:solidFill>
              </a:endParaRPr>
            </a:p>
          </p:txBody>
        </p:sp>
      </p:grpSp>
      <p:graphicFrame>
        <p:nvGraphicFramePr>
          <p:cNvPr id="4" name="表格 3"/>
          <p:cNvGraphicFramePr>
            <a:graphicFrameLocks noGrp="1"/>
          </p:cNvGraphicFramePr>
          <p:nvPr/>
        </p:nvGraphicFramePr>
        <p:xfrm>
          <a:off x="1387475" y="1804988"/>
          <a:ext cx="6254750" cy="3703637"/>
        </p:xfrm>
        <a:graphic>
          <a:graphicData uri="http://schemas.openxmlformats.org/drawingml/2006/table">
            <a:tbl>
              <a:tblPr>
                <a:tableStyleId>{5C22544A-7EE6-4342-B048-85BDC9FD1C3A}</a:tableStyleId>
              </a:tblPr>
              <a:tblGrid>
                <a:gridCol w="3155952"/>
                <a:gridCol w="3098798"/>
              </a:tblGrid>
              <a:tr h="1234546">
                <a:tc>
                  <a:txBody>
                    <a:bodyPr/>
                    <a:lstStyle/>
                    <a:p>
                      <a:pPr indent="64135" algn="just">
                        <a:lnSpc>
                          <a:spcPct val="150000"/>
                        </a:lnSpc>
                        <a:spcAft>
                          <a:spcPts val="0"/>
                        </a:spcAft>
                      </a:pPr>
                      <a:r>
                        <a:rPr lang="zh-CN" sz="1800" b="1" kern="100" dirty="0">
                          <a:effectLst/>
                        </a:rPr>
                        <a:t>介入放射学□</a:t>
                      </a:r>
                    </a:p>
                    <a:p>
                      <a:pPr indent="330835" algn="just">
                        <a:lnSpc>
                          <a:spcPct val="150000"/>
                        </a:lnSpc>
                        <a:spcAft>
                          <a:spcPts val="0"/>
                        </a:spcAft>
                      </a:pPr>
                      <a:r>
                        <a:rPr lang="en-US" sz="1800" b="1" kern="100" dirty="0">
                          <a:effectLst/>
                        </a:rPr>
                        <a:t>DSA</a:t>
                      </a:r>
                      <a:r>
                        <a:rPr lang="zh-CN" sz="1800" b="1" kern="100" dirty="0">
                          <a:effectLst/>
                        </a:rPr>
                        <a:t>介入放射诊疗□</a:t>
                      </a:r>
                      <a:endParaRPr lang="zh-CN" sz="1800" b="1" kern="100" dirty="0">
                        <a:effectLst/>
                        <a:latin typeface="Times New Roman" panose="02020603050405020304"/>
                        <a:ea typeface="宋体" panose="02010600030101010101" pitchFamily="2" charset="-122"/>
                      </a:endParaRPr>
                    </a:p>
                  </a:txBody>
                  <a:tcPr marL="68596" marR="68596" marT="0" marB="0"/>
                </a:tc>
                <a:tc>
                  <a:txBody>
                    <a:bodyPr/>
                    <a:lstStyle/>
                    <a:p>
                      <a:pPr indent="465455" algn="just">
                        <a:lnSpc>
                          <a:spcPct val="150000"/>
                        </a:lnSpc>
                        <a:spcAft>
                          <a:spcPts val="0"/>
                        </a:spcAft>
                      </a:pPr>
                      <a:r>
                        <a:rPr lang="en-US" sz="1800" b="1" kern="100">
                          <a:effectLst/>
                        </a:rPr>
                        <a:t> </a:t>
                      </a:r>
                      <a:endParaRPr lang="zh-CN" sz="1800" b="1" kern="100">
                        <a:effectLst/>
                      </a:endParaRPr>
                    </a:p>
                    <a:p>
                      <a:pPr indent="160020" algn="just">
                        <a:lnSpc>
                          <a:spcPct val="150000"/>
                        </a:lnSpc>
                        <a:spcAft>
                          <a:spcPts val="0"/>
                        </a:spcAft>
                      </a:pPr>
                      <a:r>
                        <a:rPr lang="zh-CN" sz="1800" b="1" kern="100">
                          <a:effectLst/>
                        </a:rPr>
                        <a:t>其他影像设备介入放射诊疗□</a:t>
                      </a:r>
                      <a:endParaRPr lang="zh-CN" sz="1800" b="1" kern="100">
                        <a:effectLst/>
                        <a:latin typeface="Times New Roman" panose="02020603050405020304"/>
                        <a:ea typeface="宋体" panose="02010600030101010101" pitchFamily="2" charset="-122"/>
                      </a:endParaRPr>
                    </a:p>
                  </a:txBody>
                  <a:tcPr marL="68596" marR="68596" marT="0" marB="0"/>
                </a:tc>
              </a:tr>
              <a:tr h="2469091">
                <a:tc>
                  <a:txBody>
                    <a:bodyPr/>
                    <a:lstStyle/>
                    <a:p>
                      <a:pPr indent="64135" algn="just">
                        <a:lnSpc>
                          <a:spcPct val="150000"/>
                        </a:lnSpc>
                        <a:spcAft>
                          <a:spcPts val="0"/>
                        </a:spcAft>
                      </a:pPr>
                      <a:r>
                        <a:rPr lang="en-US" sz="1800" b="1" kern="100" dirty="0">
                          <a:effectLst/>
                        </a:rPr>
                        <a:t>X</a:t>
                      </a:r>
                      <a:r>
                        <a:rPr lang="zh-CN" sz="1800" b="1" kern="100" dirty="0">
                          <a:effectLst/>
                        </a:rPr>
                        <a:t>射线影像诊断□</a:t>
                      </a:r>
                    </a:p>
                    <a:p>
                      <a:pPr indent="330835" algn="just">
                        <a:lnSpc>
                          <a:spcPct val="150000"/>
                        </a:lnSpc>
                        <a:spcAft>
                          <a:spcPts val="0"/>
                        </a:spcAft>
                      </a:pPr>
                      <a:r>
                        <a:rPr lang="en-US" sz="1800" b="1" kern="100" dirty="0">
                          <a:effectLst/>
                        </a:rPr>
                        <a:t>X</a:t>
                      </a:r>
                      <a:r>
                        <a:rPr lang="zh-CN" sz="1800" b="1" kern="100" dirty="0">
                          <a:effectLst/>
                        </a:rPr>
                        <a:t>射线</a:t>
                      </a:r>
                      <a:r>
                        <a:rPr lang="en-US" sz="1800" b="1" kern="100" dirty="0">
                          <a:effectLst/>
                        </a:rPr>
                        <a:t>CT</a:t>
                      </a:r>
                      <a:r>
                        <a:rPr lang="zh-CN" sz="1800" b="1" kern="100" dirty="0">
                          <a:effectLst/>
                        </a:rPr>
                        <a:t>影像诊断□</a:t>
                      </a:r>
                    </a:p>
                    <a:p>
                      <a:pPr indent="330835" algn="just">
                        <a:lnSpc>
                          <a:spcPct val="150000"/>
                        </a:lnSpc>
                        <a:spcAft>
                          <a:spcPts val="0"/>
                        </a:spcAft>
                      </a:pPr>
                      <a:r>
                        <a:rPr lang="en-US" sz="1800" b="1" kern="100" dirty="0">
                          <a:effectLst/>
                        </a:rPr>
                        <a:t>CR</a:t>
                      </a:r>
                      <a:r>
                        <a:rPr lang="zh-CN" sz="1800" b="1" kern="100" dirty="0">
                          <a:effectLst/>
                        </a:rPr>
                        <a:t>影像诊断□</a:t>
                      </a:r>
                    </a:p>
                    <a:p>
                      <a:pPr indent="330835" algn="just">
                        <a:lnSpc>
                          <a:spcPct val="150000"/>
                        </a:lnSpc>
                        <a:spcAft>
                          <a:spcPts val="0"/>
                        </a:spcAft>
                      </a:pPr>
                      <a:r>
                        <a:rPr lang="en-US" sz="1800" b="1" kern="100" dirty="0">
                          <a:effectLst/>
                        </a:rPr>
                        <a:t>DR</a:t>
                      </a:r>
                      <a:r>
                        <a:rPr lang="zh-CN" sz="1800" b="1" kern="100" dirty="0">
                          <a:effectLst/>
                        </a:rPr>
                        <a:t>影像诊断□</a:t>
                      </a:r>
                    </a:p>
                    <a:p>
                      <a:pPr indent="293370" algn="just">
                        <a:lnSpc>
                          <a:spcPct val="150000"/>
                        </a:lnSpc>
                        <a:spcAft>
                          <a:spcPts val="0"/>
                        </a:spcAft>
                      </a:pPr>
                      <a:r>
                        <a:rPr lang="zh-CN" sz="1800" b="1" kern="100" dirty="0">
                          <a:effectLst/>
                        </a:rPr>
                        <a:t>其它</a:t>
                      </a:r>
                      <a:r>
                        <a:rPr lang="en-US" sz="1800" b="1" kern="100" dirty="0">
                          <a:effectLst/>
                        </a:rPr>
                        <a:t>X</a:t>
                      </a:r>
                      <a:r>
                        <a:rPr lang="zh-CN" sz="1800" b="1" kern="100" dirty="0">
                          <a:effectLst/>
                        </a:rPr>
                        <a:t>射线影像诊断□</a:t>
                      </a:r>
                    </a:p>
                    <a:p>
                      <a:pPr indent="377825" algn="just">
                        <a:lnSpc>
                          <a:spcPct val="150000"/>
                        </a:lnSpc>
                        <a:spcAft>
                          <a:spcPts val="0"/>
                        </a:spcAft>
                      </a:pPr>
                      <a:r>
                        <a:rPr lang="en-US" sz="1800" b="1" kern="100" dirty="0">
                          <a:effectLst/>
                        </a:rPr>
                        <a:t> </a:t>
                      </a:r>
                      <a:endParaRPr lang="zh-CN" sz="1800" b="1" kern="100" dirty="0">
                        <a:effectLst/>
                        <a:latin typeface="Times New Roman" panose="02020603050405020304"/>
                        <a:ea typeface="宋体" panose="02010600030101010101" pitchFamily="2" charset="-122"/>
                      </a:endParaRPr>
                    </a:p>
                  </a:txBody>
                  <a:tcPr marL="68596" marR="68596" marT="0" marB="0"/>
                </a:tc>
                <a:tc>
                  <a:txBody>
                    <a:bodyPr/>
                    <a:lstStyle/>
                    <a:p>
                      <a:pPr algn="l">
                        <a:lnSpc>
                          <a:spcPct val="150000"/>
                        </a:lnSpc>
                        <a:spcAft>
                          <a:spcPts val="0"/>
                        </a:spcAft>
                      </a:pPr>
                      <a:r>
                        <a:rPr lang="en-US" sz="1800" b="1" kern="100" dirty="0">
                          <a:effectLst/>
                        </a:rPr>
                        <a:t> </a:t>
                      </a:r>
                      <a:endParaRPr lang="zh-CN" sz="1800" b="1" kern="100" dirty="0">
                        <a:effectLst/>
                      </a:endParaRPr>
                    </a:p>
                    <a:p>
                      <a:pPr indent="160020" algn="just">
                        <a:lnSpc>
                          <a:spcPct val="150000"/>
                        </a:lnSpc>
                        <a:spcAft>
                          <a:spcPts val="0"/>
                        </a:spcAft>
                      </a:pPr>
                      <a:r>
                        <a:rPr lang="zh-CN" sz="1800" b="1" kern="100" dirty="0">
                          <a:effectLst/>
                        </a:rPr>
                        <a:t>乳腺</a:t>
                      </a:r>
                      <a:r>
                        <a:rPr lang="en-US" sz="1800" b="1" kern="100" dirty="0">
                          <a:effectLst/>
                        </a:rPr>
                        <a:t>X</a:t>
                      </a:r>
                      <a:r>
                        <a:rPr lang="zh-CN" sz="1800" b="1" kern="100" dirty="0">
                          <a:effectLst/>
                        </a:rPr>
                        <a:t>射线影像诊断□</a:t>
                      </a:r>
                    </a:p>
                    <a:p>
                      <a:pPr indent="160020" algn="just">
                        <a:lnSpc>
                          <a:spcPct val="150000"/>
                        </a:lnSpc>
                        <a:spcAft>
                          <a:spcPts val="0"/>
                        </a:spcAft>
                      </a:pPr>
                      <a:r>
                        <a:rPr lang="zh-CN" sz="1800" b="1" kern="100" dirty="0">
                          <a:effectLst/>
                        </a:rPr>
                        <a:t>普通</a:t>
                      </a:r>
                      <a:r>
                        <a:rPr lang="en-US" sz="1800" b="1" kern="100" dirty="0">
                          <a:effectLst/>
                        </a:rPr>
                        <a:t>X</a:t>
                      </a:r>
                      <a:r>
                        <a:rPr lang="zh-CN" sz="1800" b="1" kern="100" dirty="0">
                          <a:effectLst/>
                        </a:rPr>
                        <a:t>射线机影像诊断□</a:t>
                      </a:r>
                    </a:p>
                    <a:p>
                      <a:pPr indent="200025" algn="just">
                        <a:lnSpc>
                          <a:spcPct val="150000"/>
                        </a:lnSpc>
                        <a:spcAft>
                          <a:spcPts val="0"/>
                        </a:spcAft>
                      </a:pPr>
                      <a:r>
                        <a:rPr lang="zh-CN" sz="1800" b="1" kern="100" dirty="0">
                          <a:effectLst/>
                        </a:rPr>
                        <a:t>牙科</a:t>
                      </a:r>
                      <a:r>
                        <a:rPr lang="en-US" sz="1800" b="1" kern="100" dirty="0">
                          <a:effectLst/>
                        </a:rPr>
                        <a:t>X</a:t>
                      </a:r>
                      <a:r>
                        <a:rPr lang="zh-CN" sz="1800" b="1" kern="100" dirty="0">
                          <a:effectLst/>
                        </a:rPr>
                        <a:t>射线影像诊断□</a:t>
                      </a:r>
                    </a:p>
                    <a:p>
                      <a:pPr algn="l">
                        <a:lnSpc>
                          <a:spcPct val="150000"/>
                        </a:lnSpc>
                        <a:spcAft>
                          <a:spcPts val="0"/>
                        </a:spcAft>
                      </a:pPr>
                      <a:r>
                        <a:rPr lang="en-US" sz="1800" b="1" kern="100" dirty="0">
                          <a:effectLst/>
                        </a:rPr>
                        <a:t> </a:t>
                      </a:r>
                      <a:endParaRPr lang="zh-CN" sz="1800" b="1" kern="100" dirty="0">
                        <a:effectLst/>
                      </a:endParaRPr>
                    </a:p>
                    <a:p>
                      <a:pPr algn="l">
                        <a:lnSpc>
                          <a:spcPct val="150000"/>
                        </a:lnSpc>
                        <a:spcAft>
                          <a:spcPts val="0"/>
                        </a:spcAft>
                      </a:pPr>
                      <a:r>
                        <a:rPr lang="en-US" sz="1800" b="1" kern="100" dirty="0">
                          <a:effectLst/>
                        </a:rPr>
                        <a:t> </a:t>
                      </a:r>
                      <a:endParaRPr lang="zh-CN" sz="1800" b="1" kern="100" dirty="0">
                        <a:effectLst/>
                        <a:latin typeface="Times New Roman" panose="02020603050405020304"/>
                        <a:ea typeface="宋体" panose="02010600030101010101" pitchFamily="2" charset="-122"/>
                      </a:endParaRPr>
                    </a:p>
                  </a:txBody>
                  <a:tcPr marL="68596" marR="68596" marT="0" marB="0"/>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endParaRPr lang="zh-CN" altLang="en-US"/>
          </a:p>
        </p:txBody>
      </p:sp>
      <p:sp>
        <p:nvSpPr>
          <p:cNvPr id="82948" name="AutoShape 6"/>
          <p:cNvSpPr>
            <a:spLocks noChangeArrowheads="1"/>
          </p:cNvSpPr>
          <p:nvPr/>
        </p:nvSpPr>
        <p:spPr bwMode="gray">
          <a:xfrm>
            <a:off x="2034679" y="3897327"/>
            <a:ext cx="5895975"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82949" name="AutoShape 7"/>
          <p:cNvSpPr>
            <a:spLocks noChangeArrowheads="1"/>
          </p:cNvSpPr>
          <p:nvPr/>
        </p:nvSpPr>
        <p:spPr bwMode="gray">
          <a:xfrm>
            <a:off x="1931740" y="1831771"/>
            <a:ext cx="5943600"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82952" name="Text Box 12"/>
          <p:cNvSpPr txBox="1">
            <a:spLocks noChangeArrowheads="1"/>
          </p:cNvSpPr>
          <p:nvPr/>
        </p:nvSpPr>
        <p:spPr bwMode="gray">
          <a:xfrm>
            <a:off x="1929468" y="1853967"/>
            <a:ext cx="5739746" cy="757130"/>
          </a:xfrm>
          <a:prstGeom prst="rect">
            <a:avLst/>
          </a:prstGeom>
          <a:noFill/>
          <a:ln w="9525" algn="ctr">
            <a:noFill/>
            <a:miter lim="800000"/>
          </a:ln>
        </p:spPr>
        <p:txBody>
          <a:bodyPr wrap="square">
            <a:spAutoFit/>
          </a:bodyPr>
          <a:lstStyle/>
          <a:p>
            <a:pPr algn="just">
              <a:lnSpc>
                <a:spcPct val="120000"/>
              </a:lnSpc>
            </a:pPr>
            <a:r>
              <a:rPr lang="en-US" altLang="zh-CN" sz="1200" b="1" dirty="0">
                <a:latin typeface="宋体" panose="02010600030101010101" pitchFamily="2" charset="-122"/>
                <a:ea typeface="宋体" panose="02010600030101010101" pitchFamily="2" charset="-122"/>
              </a:rPr>
              <a:t>1</a:t>
            </a:r>
            <a:r>
              <a:rPr lang="zh-CN" altLang="en-US" sz="1200" b="1" dirty="0">
                <a:latin typeface="宋体" panose="02010600030101010101" pitchFamily="2" charset="-122"/>
                <a:ea typeface="宋体" panose="02010600030101010101" pitchFamily="2" charset="-122"/>
              </a:rPr>
              <a:t>、大学本科以上学历或中级以上专业技术职务任职资格的放射影像医师；</a:t>
            </a:r>
            <a:endParaRPr lang="zh-CN" altLang="en-US" sz="1200" b="1" dirty="0">
              <a:latin typeface="宋体" panose="02010600030101010101" pitchFamily="2" charset="-122"/>
              <a:ea typeface="宋体" panose="02010600030101010101" pitchFamily="2" charset="-122"/>
              <a:cs typeface="Times New Roman" panose="02020603050405020304" pitchFamily="18" charset="0"/>
            </a:endParaRPr>
          </a:p>
          <a:p>
            <a:pPr algn="just">
              <a:lnSpc>
                <a:spcPct val="120000"/>
              </a:lnSpc>
            </a:pPr>
            <a:r>
              <a:rPr lang="en-US" altLang="zh-CN" sz="1200" b="1" dirty="0">
                <a:latin typeface="宋体" panose="02010600030101010101" pitchFamily="2" charset="-122"/>
                <a:ea typeface="宋体" panose="02010600030101010101" pitchFamily="2" charset="-122"/>
              </a:rPr>
              <a:t>2</a:t>
            </a:r>
            <a:r>
              <a:rPr lang="zh-CN" altLang="en-US" sz="1200" b="1" dirty="0">
                <a:latin typeface="宋体" panose="02010600030101010101" pitchFamily="2" charset="-122"/>
                <a:ea typeface="宋体" panose="02010600030101010101" pitchFamily="2" charset="-122"/>
              </a:rPr>
              <a:t>、放射影像技师；</a:t>
            </a:r>
          </a:p>
          <a:p>
            <a:pPr algn="just">
              <a:lnSpc>
                <a:spcPct val="120000"/>
              </a:lnSpc>
            </a:pPr>
            <a:r>
              <a:rPr lang="en-US" altLang="zh-CN" sz="1200" b="1" dirty="0">
                <a:latin typeface="宋体" panose="02010600030101010101" pitchFamily="2" charset="-122"/>
                <a:ea typeface="宋体" panose="02010600030101010101" pitchFamily="2" charset="-122"/>
              </a:rPr>
              <a:t>3</a:t>
            </a:r>
            <a:r>
              <a:rPr lang="zh-CN" altLang="en-US" sz="1200" b="1" dirty="0">
                <a:latin typeface="宋体" panose="02010600030101010101" pitchFamily="2" charset="-122"/>
                <a:ea typeface="宋体" panose="02010600030101010101" pitchFamily="2" charset="-122"/>
              </a:rPr>
              <a:t>、相关内、外科的专业技术人员 </a:t>
            </a:r>
          </a:p>
        </p:txBody>
      </p:sp>
      <p:sp>
        <p:nvSpPr>
          <p:cNvPr id="82953" name="Text Box 9"/>
          <p:cNvSpPr txBox="1">
            <a:spLocks noChangeArrowheads="1"/>
          </p:cNvSpPr>
          <p:nvPr/>
        </p:nvSpPr>
        <p:spPr bwMode="gray">
          <a:xfrm>
            <a:off x="2043113" y="3959604"/>
            <a:ext cx="4973637" cy="313932"/>
          </a:xfrm>
          <a:prstGeom prst="rect">
            <a:avLst/>
          </a:prstGeom>
          <a:noFill/>
          <a:ln w="9525" algn="ctr">
            <a:noFill/>
            <a:miter lim="800000"/>
          </a:ln>
        </p:spPr>
        <p:txBody>
          <a:bodyPr wrap="square">
            <a:spAutoFit/>
          </a:bodyPr>
          <a:lstStyle/>
          <a:p>
            <a:pPr algn="just">
              <a:lnSpc>
                <a:spcPct val="120000"/>
              </a:lnSpc>
            </a:pPr>
            <a:r>
              <a:rPr lang="zh-CN" altLang="en-US" sz="1200" b="1">
                <a:latin typeface="宋体" panose="02010600030101010101" pitchFamily="2" charset="-122"/>
                <a:ea typeface="宋体" panose="02010600030101010101" pitchFamily="2" charset="-122"/>
              </a:rPr>
              <a:t>专业的</a:t>
            </a:r>
            <a:r>
              <a:rPr lang="zh-CN" altLang="en-US" sz="1200" b="1">
                <a:solidFill>
                  <a:srgbClr val="CC3300"/>
                </a:solidFill>
                <a:latin typeface="宋体" panose="02010600030101010101" pitchFamily="2" charset="-122"/>
                <a:ea typeface="宋体" panose="02010600030101010101" pitchFamily="2" charset="-122"/>
              </a:rPr>
              <a:t>放射影像医师 </a:t>
            </a:r>
          </a:p>
        </p:txBody>
      </p:sp>
      <p:grpSp>
        <p:nvGrpSpPr>
          <p:cNvPr id="2" name="Group 14"/>
          <p:cNvGrpSpPr/>
          <p:nvPr/>
        </p:nvGrpSpPr>
        <p:grpSpPr bwMode="auto">
          <a:xfrm>
            <a:off x="373063" y="161925"/>
            <a:ext cx="7483475" cy="1403350"/>
            <a:chOff x="528" y="2736"/>
            <a:chExt cx="4423" cy="1220"/>
          </a:xfrm>
        </p:grpSpPr>
        <p:sp>
          <p:nvSpPr>
            <p:cNvPr id="82959" name="AutoShape 15"/>
            <p:cNvSpPr>
              <a:spLocks noChangeArrowheads="1"/>
            </p:cNvSpPr>
            <p:nvPr/>
          </p:nvSpPr>
          <p:spPr bwMode="ltGray">
            <a:xfrm>
              <a:off x="1456" y="2934"/>
              <a:ext cx="3495" cy="782"/>
            </a:xfrm>
            <a:prstGeom prst="roundRect">
              <a:avLst>
                <a:gd name="adj" fmla="val 16667"/>
              </a:avLst>
            </a:prstGeom>
            <a:solidFill>
              <a:schemeClr val="bg1"/>
            </a:solidFill>
            <a:ln w="57150" algn="ctr">
              <a:solidFill>
                <a:schemeClr val="bg2"/>
              </a:solidFill>
              <a:round/>
            </a:ln>
          </p:spPr>
          <p:txBody>
            <a:bodyPr wrap="none" anchor="ctr"/>
            <a:lstStyle/>
            <a:p>
              <a:endParaRPr lang="zh-CN" altLang="en-US" sz="1800">
                <a:ea typeface="宋体" panose="02010600030101010101" pitchFamily="2" charset="-122"/>
              </a:endParaRPr>
            </a:p>
          </p:txBody>
        </p:sp>
        <p:sp>
          <p:nvSpPr>
            <p:cNvPr id="82960" name="Rectangle 16"/>
            <p:cNvSpPr>
              <a:spLocks noChangeArrowheads="1"/>
            </p:cNvSpPr>
            <p:nvPr/>
          </p:nvSpPr>
          <p:spPr bwMode="auto">
            <a:xfrm>
              <a:off x="1783" y="3023"/>
              <a:ext cx="2961" cy="429"/>
            </a:xfrm>
            <a:prstGeom prst="rect">
              <a:avLst/>
            </a:prstGeom>
            <a:noFill/>
            <a:ln w="9525" algn="ctr">
              <a:noFill/>
              <a:miter lim="800000"/>
            </a:ln>
          </p:spPr>
          <p:txBody>
            <a:bodyPr>
              <a:spAutoFit/>
            </a:bodyPr>
            <a:lstStyle/>
            <a:p>
              <a:pPr algn="l" eaLnBrk="0" hangingPunct="0">
                <a:lnSpc>
                  <a:spcPct val="110000"/>
                </a:lnSpc>
                <a:buClr>
                  <a:srgbClr val="D7181F"/>
                </a:buClr>
                <a:buFont typeface="Wingdings" panose="05000000000000000000" pitchFamily="2" charset="2"/>
                <a:buNone/>
              </a:pPr>
              <a:r>
                <a:rPr lang="zh-CN" altLang="en-US" sz="2400" b="1">
                  <a:solidFill>
                    <a:srgbClr val="BA270E"/>
                  </a:solidFill>
                </a:rPr>
                <a:t>人员条件</a:t>
              </a:r>
              <a:endParaRPr lang="en-US" altLang="zh-CN" sz="2400" b="1">
                <a:solidFill>
                  <a:srgbClr val="BA270E"/>
                </a:solidFill>
              </a:endParaRPr>
            </a:p>
          </p:txBody>
        </p:sp>
        <p:pic>
          <p:nvPicPr>
            <p:cNvPr id="82961" name="Picture 17" descr="YG_circle001"/>
            <p:cNvPicPr>
              <a:picLocks noChangeAspect="1" noChangeArrowheads="1"/>
            </p:cNvPicPr>
            <p:nvPr/>
          </p:nvPicPr>
          <p:blipFill>
            <a:blip r:embed="rId2" cstate="print"/>
            <a:srcRect/>
            <a:stretch>
              <a:fillRect/>
            </a:stretch>
          </p:blipFill>
          <p:spPr bwMode="auto">
            <a:xfrm>
              <a:off x="528" y="2736"/>
              <a:ext cx="1220" cy="1220"/>
            </a:xfrm>
            <a:prstGeom prst="rect">
              <a:avLst/>
            </a:prstGeom>
            <a:noFill/>
            <a:ln w="9525">
              <a:noFill/>
              <a:miter lim="800000"/>
              <a:headEnd/>
              <a:tailEnd/>
            </a:ln>
          </p:spPr>
        </p:pic>
        <p:sp>
          <p:nvSpPr>
            <p:cNvPr id="82962" name="Text Box 18"/>
            <p:cNvSpPr txBox="1">
              <a:spLocks noChangeArrowheads="1"/>
            </p:cNvSpPr>
            <p:nvPr/>
          </p:nvSpPr>
          <p:spPr bwMode="gray">
            <a:xfrm>
              <a:off x="722" y="3037"/>
              <a:ext cx="812" cy="451"/>
            </a:xfrm>
            <a:prstGeom prst="rect">
              <a:avLst/>
            </a:prstGeom>
            <a:noFill/>
            <a:ln w="9525" algn="ctr">
              <a:noFill/>
              <a:miter lim="800000"/>
            </a:ln>
          </p:spPr>
          <p:txBody>
            <a:bodyPr>
              <a:spAutoFit/>
            </a:bodyPr>
            <a:lstStyle/>
            <a:p>
              <a:pPr eaLnBrk="0" hangingPunct="0"/>
              <a:r>
                <a:rPr lang="zh-CN" altLang="en-US" sz="2800" b="1">
                  <a:solidFill>
                    <a:srgbClr val="333399"/>
                  </a:solidFill>
                </a:rPr>
                <a:t>许可</a:t>
              </a:r>
              <a:endParaRPr lang="en-US" altLang="zh-CN" sz="2800" b="1">
                <a:solidFill>
                  <a:srgbClr val="333399"/>
                </a:solidFill>
              </a:endParaRPr>
            </a:p>
          </p:txBody>
        </p:sp>
      </p:grpSp>
      <p:sp>
        <p:nvSpPr>
          <p:cNvPr id="82957" name="Rectangle 5"/>
          <p:cNvSpPr>
            <a:spLocks noChangeArrowheads="1"/>
          </p:cNvSpPr>
          <p:nvPr/>
        </p:nvSpPr>
        <p:spPr bwMode="auto">
          <a:xfrm>
            <a:off x="0" y="2028869"/>
            <a:ext cx="1735137" cy="457200"/>
          </a:xfrm>
          <a:prstGeom prst="rect">
            <a:avLst/>
          </a:prstGeom>
          <a:solidFill>
            <a:srgbClr val="FFFF99"/>
          </a:solidFill>
          <a:ln w="9525">
            <a:noFill/>
            <a:miter lim="800000"/>
          </a:ln>
        </p:spPr>
        <p:txBody>
          <a:bodyPr>
            <a:spAutoFit/>
          </a:bodyPr>
          <a:lstStyle/>
          <a:p>
            <a:r>
              <a:rPr lang="zh-CN" altLang="en-US" sz="2400" b="1">
                <a:solidFill>
                  <a:srgbClr val="0000FF"/>
                </a:solidFill>
                <a:latin typeface="宋体" panose="02010600030101010101" pitchFamily="2" charset="-122"/>
                <a:ea typeface="宋体" panose="02010600030101010101" pitchFamily="2" charset="-122"/>
              </a:rPr>
              <a:t>介入放射学</a:t>
            </a:r>
            <a:r>
              <a:rPr lang="zh-CN" altLang="en-US" sz="2400" b="1">
                <a:solidFill>
                  <a:srgbClr val="FF6600"/>
                </a:solidFill>
                <a:latin typeface="宋体" panose="02010600030101010101" pitchFamily="2" charset="-122"/>
                <a:ea typeface="宋体" panose="02010600030101010101" pitchFamily="2" charset="-122"/>
              </a:rPr>
              <a:t> </a:t>
            </a:r>
          </a:p>
        </p:txBody>
      </p:sp>
      <p:sp>
        <p:nvSpPr>
          <p:cNvPr id="82958" name="Rectangle 6"/>
          <p:cNvSpPr>
            <a:spLocks noChangeArrowheads="1"/>
          </p:cNvSpPr>
          <p:nvPr/>
        </p:nvSpPr>
        <p:spPr bwMode="auto">
          <a:xfrm>
            <a:off x="211138" y="4193491"/>
            <a:ext cx="1646237" cy="457200"/>
          </a:xfrm>
          <a:prstGeom prst="rect">
            <a:avLst/>
          </a:prstGeom>
          <a:solidFill>
            <a:srgbClr val="FFFF99"/>
          </a:solidFill>
          <a:ln w="9525">
            <a:noFill/>
            <a:miter lim="800000"/>
          </a:ln>
        </p:spPr>
        <p:txBody>
          <a:bodyPr>
            <a:spAutoFit/>
          </a:bodyPr>
          <a:lstStyle/>
          <a:p>
            <a:pPr algn="l"/>
            <a:r>
              <a:rPr lang="en-US" altLang="zh-CN" sz="2400" b="1">
                <a:solidFill>
                  <a:srgbClr val="0000FF"/>
                </a:solidFill>
                <a:latin typeface="宋体" panose="02010600030101010101" pitchFamily="2" charset="-122"/>
                <a:ea typeface="宋体" panose="02010600030101010101" pitchFamily="2" charset="-122"/>
              </a:rPr>
              <a:t>X</a:t>
            </a:r>
            <a:r>
              <a:rPr lang="zh-CN" altLang="en-US" sz="2400" b="1">
                <a:solidFill>
                  <a:srgbClr val="0000FF"/>
                </a:solidFill>
                <a:latin typeface="宋体" panose="02010600030101010101" pitchFamily="2" charset="-122"/>
                <a:ea typeface="宋体" panose="02010600030101010101" pitchFamily="2" charset="-122"/>
              </a:rPr>
              <a:t>射线诊断</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endParaRPr lang="zh-CN" altLang="en-US"/>
          </a:p>
        </p:txBody>
      </p:sp>
      <p:sp>
        <p:nvSpPr>
          <p:cNvPr id="87044" name="AutoShape 6"/>
          <p:cNvSpPr>
            <a:spLocks noChangeArrowheads="1"/>
          </p:cNvSpPr>
          <p:nvPr/>
        </p:nvSpPr>
        <p:spPr bwMode="gray">
          <a:xfrm>
            <a:off x="2059847" y="4862061"/>
            <a:ext cx="5895975"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87045" name="AutoShape 7"/>
          <p:cNvSpPr>
            <a:spLocks noChangeArrowheads="1"/>
          </p:cNvSpPr>
          <p:nvPr/>
        </p:nvSpPr>
        <p:spPr bwMode="gray">
          <a:xfrm>
            <a:off x="2158242" y="2880395"/>
            <a:ext cx="5943600"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pPr algn="just">
              <a:lnSpc>
                <a:spcPct val="130000"/>
              </a:lnSpc>
            </a:pPr>
            <a:r>
              <a:rPr lang="zh-CN" altLang="en-US" sz="1800" b="1" dirty="0" smtClean="0">
                <a:latin typeface="宋体" panose="02010600030101010101" pitchFamily="2" charset="-122"/>
                <a:ea typeface="宋体" panose="02010600030101010101" pitchFamily="2" charset="-122"/>
                <a:cs typeface="Times New Roman" panose="02020603050405020304" pitchFamily="18" charset="0"/>
              </a:rPr>
              <a:t>带影像增强器的医用诊断</a:t>
            </a:r>
            <a:r>
              <a:rPr lang="en-US" altLang="zh-CN" sz="1800" b="1" dirty="0" smtClean="0">
                <a:latin typeface="宋体" panose="02010600030101010101" pitchFamily="2" charset="-122"/>
                <a:ea typeface="宋体" panose="02010600030101010101" pitchFamily="2" charset="-122"/>
                <a:cs typeface="Times New Roman" panose="02020603050405020304" pitchFamily="18" charset="0"/>
              </a:rPr>
              <a:t>X</a:t>
            </a:r>
            <a:r>
              <a:rPr lang="zh-CN" altLang="en-US" sz="1800" b="1" dirty="0" smtClean="0">
                <a:latin typeface="宋体" panose="02010600030101010101" pitchFamily="2" charset="-122"/>
                <a:ea typeface="宋体" panose="02010600030101010101" pitchFamily="2" charset="-122"/>
                <a:cs typeface="Times New Roman" panose="02020603050405020304" pitchFamily="18" charset="0"/>
              </a:rPr>
              <a:t>射线机、数字减影装置等设备</a:t>
            </a:r>
            <a:endParaRPr lang="zh-CN" altLang="en-US" sz="1800" b="1" dirty="0">
              <a:latin typeface="宋体" panose="02010600030101010101" pitchFamily="2" charset="-122"/>
              <a:ea typeface="宋体" panose="02010600030101010101" pitchFamily="2" charset="-122"/>
              <a:cs typeface="Times New Roman" panose="02020603050405020304" pitchFamily="18" charset="0"/>
            </a:endParaRPr>
          </a:p>
        </p:txBody>
      </p:sp>
      <p:sp>
        <p:nvSpPr>
          <p:cNvPr id="87049" name="Text Box 9"/>
          <p:cNvSpPr txBox="1">
            <a:spLocks noChangeArrowheads="1"/>
          </p:cNvSpPr>
          <p:nvPr/>
        </p:nvSpPr>
        <p:spPr bwMode="gray">
          <a:xfrm>
            <a:off x="2043113" y="5100638"/>
            <a:ext cx="4973637" cy="452437"/>
          </a:xfrm>
          <a:prstGeom prst="rect">
            <a:avLst/>
          </a:prstGeom>
          <a:noFill/>
          <a:ln w="9525" algn="ctr">
            <a:noFill/>
            <a:miter lim="800000"/>
          </a:ln>
        </p:spPr>
        <p:txBody>
          <a:bodyPr>
            <a:spAutoFit/>
          </a:bodyPr>
          <a:lstStyle/>
          <a:p>
            <a:pPr algn="just">
              <a:lnSpc>
                <a:spcPct val="130000"/>
              </a:lnSpc>
            </a:pPr>
            <a:r>
              <a:rPr lang="zh-CN" altLang="en-US" sz="1800" b="1">
                <a:latin typeface="宋体" panose="02010600030101010101" pitchFamily="2" charset="-122"/>
                <a:ea typeface="宋体" panose="02010600030101010101" pitchFamily="2" charset="-122"/>
                <a:cs typeface="Times New Roman" panose="02020603050405020304" pitchFamily="18" charset="0"/>
              </a:rPr>
              <a:t>医用诊断</a:t>
            </a:r>
            <a:r>
              <a:rPr lang="en-US" altLang="zh-CN" sz="1800" b="1">
                <a:latin typeface="宋体" panose="02010600030101010101" pitchFamily="2" charset="-122"/>
                <a:ea typeface="宋体" panose="02010600030101010101" pitchFamily="2" charset="-122"/>
                <a:cs typeface="Times New Roman" panose="02020603050405020304" pitchFamily="18" charset="0"/>
              </a:rPr>
              <a:t>X</a:t>
            </a:r>
            <a:r>
              <a:rPr lang="zh-CN" altLang="en-US" sz="1800" b="1">
                <a:latin typeface="宋体" panose="02010600030101010101" pitchFamily="2" charset="-122"/>
                <a:ea typeface="宋体" panose="02010600030101010101" pitchFamily="2" charset="-122"/>
                <a:cs typeface="Times New Roman" panose="02020603050405020304" pitchFamily="18" charset="0"/>
              </a:rPr>
              <a:t>射线机或</a:t>
            </a:r>
            <a:r>
              <a:rPr lang="en-US" altLang="zh-CN" sz="1800" b="1">
                <a:latin typeface="宋体" panose="02010600030101010101" pitchFamily="2" charset="-122"/>
                <a:ea typeface="宋体" panose="02010600030101010101" pitchFamily="2" charset="-122"/>
                <a:cs typeface="Times New Roman" panose="02020603050405020304" pitchFamily="18" charset="0"/>
              </a:rPr>
              <a:t>CT</a:t>
            </a:r>
            <a:r>
              <a:rPr lang="zh-CN" altLang="en-US" sz="1800" b="1">
                <a:latin typeface="宋体" panose="02010600030101010101" pitchFamily="2" charset="-122"/>
                <a:ea typeface="宋体" panose="02010600030101010101" pitchFamily="2" charset="-122"/>
                <a:cs typeface="Times New Roman" panose="02020603050405020304" pitchFamily="18" charset="0"/>
              </a:rPr>
              <a:t>机等设备</a:t>
            </a:r>
          </a:p>
        </p:txBody>
      </p:sp>
      <p:grpSp>
        <p:nvGrpSpPr>
          <p:cNvPr id="2" name="Group 14"/>
          <p:cNvGrpSpPr/>
          <p:nvPr/>
        </p:nvGrpSpPr>
        <p:grpSpPr bwMode="auto">
          <a:xfrm>
            <a:off x="373063" y="161925"/>
            <a:ext cx="7483475" cy="1403350"/>
            <a:chOff x="528" y="2736"/>
            <a:chExt cx="4423" cy="1220"/>
          </a:xfrm>
        </p:grpSpPr>
        <p:sp>
          <p:nvSpPr>
            <p:cNvPr id="87055" name="AutoShape 15"/>
            <p:cNvSpPr>
              <a:spLocks noChangeArrowheads="1"/>
            </p:cNvSpPr>
            <p:nvPr/>
          </p:nvSpPr>
          <p:spPr bwMode="ltGray">
            <a:xfrm>
              <a:off x="1456" y="2934"/>
              <a:ext cx="3495" cy="782"/>
            </a:xfrm>
            <a:prstGeom prst="roundRect">
              <a:avLst>
                <a:gd name="adj" fmla="val 16667"/>
              </a:avLst>
            </a:prstGeom>
            <a:solidFill>
              <a:schemeClr val="bg1"/>
            </a:solidFill>
            <a:ln w="57150" algn="ctr">
              <a:solidFill>
                <a:schemeClr val="bg2"/>
              </a:solidFill>
              <a:round/>
            </a:ln>
          </p:spPr>
          <p:txBody>
            <a:bodyPr wrap="none" anchor="ctr"/>
            <a:lstStyle/>
            <a:p>
              <a:endParaRPr lang="zh-CN" altLang="en-US" sz="1800">
                <a:ea typeface="宋体" panose="02010600030101010101" pitchFamily="2" charset="-122"/>
              </a:endParaRPr>
            </a:p>
          </p:txBody>
        </p:sp>
        <p:sp>
          <p:nvSpPr>
            <p:cNvPr id="87056" name="Rectangle 16"/>
            <p:cNvSpPr>
              <a:spLocks noChangeArrowheads="1"/>
            </p:cNvSpPr>
            <p:nvPr/>
          </p:nvSpPr>
          <p:spPr bwMode="auto">
            <a:xfrm>
              <a:off x="1783" y="3023"/>
              <a:ext cx="2961" cy="429"/>
            </a:xfrm>
            <a:prstGeom prst="rect">
              <a:avLst/>
            </a:prstGeom>
            <a:noFill/>
            <a:ln w="9525" algn="ctr">
              <a:noFill/>
              <a:miter lim="800000"/>
            </a:ln>
          </p:spPr>
          <p:txBody>
            <a:bodyPr>
              <a:spAutoFit/>
            </a:bodyPr>
            <a:lstStyle/>
            <a:p>
              <a:pPr algn="l" eaLnBrk="0" hangingPunct="0">
                <a:lnSpc>
                  <a:spcPct val="110000"/>
                </a:lnSpc>
                <a:buClr>
                  <a:srgbClr val="D7181F"/>
                </a:buClr>
                <a:buFont typeface="Wingdings" panose="05000000000000000000" pitchFamily="2" charset="2"/>
                <a:buNone/>
              </a:pPr>
              <a:r>
                <a:rPr lang="zh-CN" altLang="en-US" sz="2400" b="1">
                  <a:solidFill>
                    <a:srgbClr val="BA270E"/>
                  </a:solidFill>
                  <a:ea typeface="宋体" panose="02010600030101010101" pitchFamily="2" charset="-122"/>
                </a:rPr>
                <a:t>设备条件</a:t>
              </a:r>
              <a:endParaRPr lang="en-US" altLang="zh-CN" sz="2400" b="1">
                <a:solidFill>
                  <a:srgbClr val="BA270E"/>
                </a:solidFill>
                <a:ea typeface="宋体" panose="02010600030101010101" pitchFamily="2" charset="-122"/>
              </a:endParaRPr>
            </a:p>
          </p:txBody>
        </p:sp>
        <p:pic>
          <p:nvPicPr>
            <p:cNvPr id="87057" name="Picture 17" descr="YG_circle001"/>
            <p:cNvPicPr>
              <a:picLocks noChangeAspect="1" noChangeArrowheads="1"/>
            </p:cNvPicPr>
            <p:nvPr/>
          </p:nvPicPr>
          <p:blipFill>
            <a:blip r:embed="rId2" cstate="print"/>
            <a:srcRect/>
            <a:stretch>
              <a:fillRect/>
            </a:stretch>
          </p:blipFill>
          <p:spPr bwMode="auto">
            <a:xfrm>
              <a:off x="528" y="2736"/>
              <a:ext cx="1220" cy="1220"/>
            </a:xfrm>
            <a:prstGeom prst="rect">
              <a:avLst/>
            </a:prstGeom>
            <a:noFill/>
            <a:ln w="9525">
              <a:noFill/>
              <a:miter lim="800000"/>
              <a:headEnd/>
              <a:tailEnd/>
            </a:ln>
          </p:spPr>
        </p:pic>
        <p:sp>
          <p:nvSpPr>
            <p:cNvPr id="87058" name="Text Box 18"/>
            <p:cNvSpPr txBox="1">
              <a:spLocks noChangeArrowheads="1"/>
            </p:cNvSpPr>
            <p:nvPr/>
          </p:nvSpPr>
          <p:spPr bwMode="gray">
            <a:xfrm>
              <a:off x="722" y="3037"/>
              <a:ext cx="812" cy="451"/>
            </a:xfrm>
            <a:prstGeom prst="rect">
              <a:avLst/>
            </a:prstGeom>
            <a:noFill/>
            <a:ln w="9525" algn="ctr">
              <a:noFill/>
              <a:miter lim="800000"/>
            </a:ln>
          </p:spPr>
          <p:txBody>
            <a:bodyPr>
              <a:spAutoFit/>
            </a:bodyPr>
            <a:lstStyle/>
            <a:p>
              <a:pPr eaLnBrk="0" hangingPunct="0"/>
              <a:r>
                <a:rPr lang="zh-CN" altLang="en-US" sz="2800" b="1">
                  <a:solidFill>
                    <a:srgbClr val="333399"/>
                  </a:solidFill>
                </a:rPr>
                <a:t>许可</a:t>
              </a:r>
              <a:endParaRPr lang="en-US" altLang="zh-CN" sz="2800" b="1">
                <a:solidFill>
                  <a:srgbClr val="333399"/>
                </a:solidFill>
              </a:endParaRPr>
            </a:p>
          </p:txBody>
        </p:sp>
      </p:grpSp>
      <p:sp>
        <p:nvSpPr>
          <p:cNvPr id="87053" name="Rectangle 5"/>
          <p:cNvSpPr>
            <a:spLocks noChangeArrowheads="1"/>
          </p:cNvSpPr>
          <p:nvPr/>
        </p:nvSpPr>
        <p:spPr bwMode="auto">
          <a:xfrm>
            <a:off x="360727" y="3145874"/>
            <a:ext cx="1736521" cy="461665"/>
          </a:xfrm>
          <a:prstGeom prst="rect">
            <a:avLst/>
          </a:prstGeom>
          <a:solidFill>
            <a:srgbClr val="FFFF99"/>
          </a:solidFill>
          <a:ln w="9525">
            <a:noFill/>
            <a:miter lim="800000"/>
          </a:ln>
        </p:spPr>
        <p:txBody>
          <a:bodyPr wrap="square">
            <a:spAutoFit/>
          </a:bodyPr>
          <a:lstStyle/>
          <a:p>
            <a:r>
              <a:rPr lang="zh-CN" altLang="en-US" sz="2400" b="1" dirty="0">
                <a:solidFill>
                  <a:srgbClr val="0000FF"/>
                </a:solidFill>
                <a:latin typeface="宋体" panose="02010600030101010101" pitchFamily="2" charset="-122"/>
                <a:ea typeface="宋体" panose="02010600030101010101" pitchFamily="2" charset="-122"/>
              </a:rPr>
              <a:t>介入放射学</a:t>
            </a:r>
            <a:r>
              <a:rPr lang="zh-CN" altLang="en-US" sz="2400" b="1" dirty="0">
                <a:solidFill>
                  <a:srgbClr val="FF6600"/>
                </a:solidFill>
                <a:latin typeface="宋体" panose="02010600030101010101" pitchFamily="2" charset="-122"/>
                <a:ea typeface="宋体" panose="02010600030101010101" pitchFamily="2" charset="-122"/>
              </a:rPr>
              <a:t> </a:t>
            </a:r>
          </a:p>
        </p:txBody>
      </p:sp>
      <p:sp>
        <p:nvSpPr>
          <p:cNvPr id="87054" name="Rectangle 6"/>
          <p:cNvSpPr>
            <a:spLocks noChangeArrowheads="1"/>
          </p:cNvSpPr>
          <p:nvPr/>
        </p:nvSpPr>
        <p:spPr bwMode="auto">
          <a:xfrm>
            <a:off x="211138" y="5091113"/>
            <a:ext cx="1646237" cy="457200"/>
          </a:xfrm>
          <a:prstGeom prst="rect">
            <a:avLst/>
          </a:prstGeom>
          <a:solidFill>
            <a:srgbClr val="FFFF99"/>
          </a:solidFill>
          <a:ln w="9525">
            <a:noFill/>
            <a:miter lim="800000"/>
          </a:ln>
        </p:spPr>
        <p:txBody>
          <a:bodyPr>
            <a:spAutoFit/>
          </a:bodyPr>
          <a:lstStyle/>
          <a:p>
            <a:pPr algn="l"/>
            <a:r>
              <a:rPr lang="en-US" altLang="zh-CN" sz="2400" b="1">
                <a:solidFill>
                  <a:srgbClr val="0000FF"/>
                </a:solidFill>
                <a:latin typeface="宋体" panose="02010600030101010101" pitchFamily="2" charset="-122"/>
                <a:ea typeface="宋体" panose="02010600030101010101" pitchFamily="2" charset="-122"/>
              </a:rPr>
              <a:t>X</a:t>
            </a:r>
            <a:r>
              <a:rPr lang="zh-CN" altLang="en-US" sz="2400" b="1">
                <a:solidFill>
                  <a:srgbClr val="0000FF"/>
                </a:solidFill>
                <a:latin typeface="宋体" panose="02010600030101010101" pitchFamily="2" charset="-122"/>
                <a:ea typeface="宋体" panose="02010600030101010101" pitchFamily="2" charset="-122"/>
              </a:rPr>
              <a:t>射线诊断</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endParaRPr lang="zh-CN" altLang="en-US"/>
          </a:p>
        </p:txBody>
      </p:sp>
      <p:sp>
        <p:nvSpPr>
          <p:cNvPr id="88068" name="AutoShape 6"/>
          <p:cNvSpPr>
            <a:spLocks noChangeArrowheads="1"/>
          </p:cNvSpPr>
          <p:nvPr/>
        </p:nvSpPr>
        <p:spPr bwMode="gray">
          <a:xfrm>
            <a:off x="1732676" y="3796660"/>
            <a:ext cx="5895975"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88069" name="AutoShape 7"/>
          <p:cNvSpPr>
            <a:spLocks noChangeArrowheads="1"/>
          </p:cNvSpPr>
          <p:nvPr/>
        </p:nvSpPr>
        <p:spPr bwMode="gray">
          <a:xfrm>
            <a:off x="1990463" y="2033106"/>
            <a:ext cx="5943600"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88072" name="Text Box 12"/>
          <p:cNvSpPr txBox="1">
            <a:spLocks noChangeArrowheads="1"/>
          </p:cNvSpPr>
          <p:nvPr/>
        </p:nvSpPr>
        <p:spPr bwMode="gray">
          <a:xfrm>
            <a:off x="1958975" y="2147582"/>
            <a:ext cx="5719763" cy="438582"/>
          </a:xfrm>
          <a:prstGeom prst="rect">
            <a:avLst/>
          </a:prstGeom>
          <a:noFill/>
          <a:ln w="9525" algn="ctr">
            <a:noFill/>
            <a:miter lim="800000"/>
          </a:ln>
        </p:spPr>
        <p:txBody>
          <a:bodyPr wrap="square">
            <a:spAutoFit/>
          </a:bodyPr>
          <a:lstStyle/>
          <a:p>
            <a:pPr algn="just">
              <a:lnSpc>
                <a:spcPct val="125000"/>
              </a:lnSpc>
            </a:pPr>
            <a:r>
              <a:rPr lang="zh-CN" altLang="en-US" sz="1600" b="1" dirty="0">
                <a:latin typeface="宋体" panose="02010600030101010101" pitchFamily="2" charset="-122"/>
                <a:ea typeface="宋体" panose="02010600030101010101" pitchFamily="2" charset="-122"/>
                <a:cs typeface="Times New Roman" panose="02020603050405020304" pitchFamily="18" charset="0"/>
              </a:rPr>
              <a:t>配备工作人员防护用品和受检者个人防护用品</a:t>
            </a:r>
            <a:r>
              <a:rPr lang="zh-CN" altLang="en-US" sz="1800" b="1" dirty="0">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88073" name="Text Box 9"/>
          <p:cNvSpPr txBox="1">
            <a:spLocks noChangeArrowheads="1"/>
          </p:cNvSpPr>
          <p:nvPr/>
        </p:nvSpPr>
        <p:spPr bwMode="gray">
          <a:xfrm>
            <a:off x="2043113" y="3833768"/>
            <a:ext cx="4973637" cy="400110"/>
          </a:xfrm>
          <a:prstGeom prst="rect">
            <a:avLst/>
          </a:prstGeom>
          <a:noFill/>
          <a:ln w="9525" algn="ctr">
            <a:noFill/>
            <a:miter lim="800000"/>
          </a:ln>
        </p:spPr>
        <p:txBody>
          <a:bodyPr wrap="square">
            <a:spAutoFit/>
          </a:bodyPr>
          <a:lstStyle/>
          <a:p>
            <a:pPr algn="just">
              <a:lnSpc>
                <a:spcPct val="125000"/>
              </a:lnSpc>
            </a:pPr>
            <a:r>
              <a:rPr lang="zh-CN" altLang="en-US" sz="1600" b="1" dirty="0">
                <a:latin typeface="宋体" panose="02010600030101010101" pitchFamily="2" charset="-122"/>
                <a:ea typeface="宋体" panose="02010600030101010101" pitchFamily="2" charset="-122"/>
                <a:cs typeface="Times New Roman" panose="02020603050405020304" pitchFamily="18" charset="0"/>
              </a:rPr>
              <a:t>配备工作人员防护用品和受检者个人防护用品</a:t>
            </a:r>
          </a:p>
        </p:txBody>
      </p:sp>
      <p:grpSp>
        <p:nvGrpSpPr>
          <p:cNvPr id="2" name="Group 14"/>
          <p:cNvGrpSpPr/>
          <p:nvPr/>
        </p:nvGrpSpPr>
        <p:grpSpPr bwMode="auto">
          <a:xfrm>
            <a:off x="373063" y="161925"/>
            <a:ext cx="7483475" cy="1403350"/>
            <a:chOff x="528" y="2736"/>
            <a:chExt cx="4423" cy="1220"/>
          </a:xfrm>
        </p:grpSpPr>
        <p:sp>
          <p:nvSpPr>
            <p:cNvPr id="88080" name="AutoShape 15"/>
            <p:cNvSpPr>
              <a:spLocks noChangeArrowheads="1"/>
            </p:cNvSpPr>
            <p:nvPr/>
          </p:nvSpPr>
          <p:spPr bwMode="ltGray">
            <a:xfrm>
              <a:off x="1456" y="2934"/>
              <a:ext cx="3495" cy="782"/>
            </a:xfrm>
            <a:prstGeom prst="roundRect">
              <a:avLst>
                <a:gd name="adj" fmla="val 16667"/>
              </a:avLst>
            </a:prstGeom>
            <a:solidFill>
              <a:schemeClr val="bg1"/>
            </a:solidFill>
            <a:ln w="57150" algn="ctr">
              <a:solidFill>
                <a:schemeClr val="bg2"/>
              </a:solidFill>
              <a:round/>
            </a:ln>
          </p:spPr>
          <p:txBody>
            <a:bodyPr wrap="none" anchor="ctr"/>
            <a:lstStyle/>
            <a:p>
              <a:endParaRPr lang="zh-CN" altLang="en-US" sz="1800">
                <a:ea typeface="宋体" panose="02010600030101010101" pitchFamily="2" charset="-122"/>
              </a:endParaRPr>
            </a:p>
          </p:txBody>
        </p:sp>
        <p:sp>
          <p:nvSpPr>
            <p:cNvPr id="88081" name="Rectangle 16"/>
            <p:cNvSpPr>
              <a:spLocks noChangeArrowheads="1"/>
            </p:cNvSpPr>
            <p:nvPr/>
          </p:nvSpPr>
          <p:spPr bwMode="auto">
            <a:xfrm>
              <a:off x="1783" y="3023"/>
              <a:ext cx="2961" cy="429"/>
            </a:xfrm>
            <a:prstGeom prst="rect">
              <a:avLst/>
            </a:prstGeom>
            <a:noFill/>
            <a:ln w="9525" algn="ctr">
              <a:noFill/>
              <a:miter lim="800000"/>
            </a:ln>
          </p:spPr>
          <p:txBody>
            <a:bodyPr>
              <a:spAutoFit/>
            </a:bodyPr>
            <a:lstStyle/>
            <a:p>
              <a:pPr algn="l" eaLnBrk="0" hangingPunct="0">
                <a:lnSpc>
                  <a:spcPct val="110000"/>
                </a:lnSpc>
                <a:buClr>
                  <a:srgbClr val="D7181F"/>
                </a:buClr>
                <a:buFont typeface="Wingdings" panose="05000000000000000000" pitchFamily="2" charset="2"/>
                <a:buNone/>
              </a:pPr>
              <a:r>
                <a:rPr lang="zh-CN" altLang="en-US" sz="2400" b="1">
                  <a:solidFill>
                    <a:srgbClr val="BA270E"/>
                  </a:solidFill>
                </a:rPr>
                <a:t>安全防护条件</a:t>
              </a:r>
              <a:endParaRPr lang="en-US" altLang="zh-CN" sz="2400" b="1">
                <a:solidFill>
                  <a:srgbClr val="BA270E"/>
                </a:solidFill>
              </a:endParaRPr>
            </a:p>
          </p:txBody>
        </p:sp>
        <p:pic>
          <p:nvPicPr>
            <p:cNvPr id="88082" name="Picture 17" descr="YG_circle001"/>
            <p:cNvPicPr>
              <a:picLocks noChangeAspect="1" noChangeArrowheads="1"/>
            </p:cNvPicPr>
            <p:nvPr/>
          </p:nvPicPr>
          <p:blipFill>
            <a:blip r:embed="rId2" cstate="print"/>
            <a:srcRect/>
            <a:stretch>
              <a:fillRect/>
            </a:stretch>
          </p:blipFill>
          <p:spPr bwMode="auto">
            <a:xfrm>
              <a:off x="528" y="2736"/>
              <a:ext cx="1220" cy="1220"/>
            </a:xfrm>
            <a:prstGeom prst="rect">
              <a:avLst/>
            </a:prstGeom>
            <a:noFill/>
            <a:ln w="9525">
              <a:noFill/>
              <a:miter lim="800000"/>
              <a:headEnd/>
              <a:tailEnd/>
            </a:ln>
          </p:spPr>
        </p:pic>
        <p:sp>
          <p:nvSpPr>
            <p:cNvPr id="88083" name="Text Box 18"/>
            <p:cNvSpPr txBox="1">
              <a:spLocks noChangeArrowheads="1"/>
            </p:cNvSpPr>
            <p:nvPr/>
          </p:nvSpPr>
          <p:spPr bwMode="gray">
            <a:xfrm>
              <a:off x="722" y="3037"/>
              <a:ext cx="812" cy="451"/>
            </a:xfrm>
            <a:prstGeom prst="rect">
              <a:avLst/>
            </a:prstGeom>
            <a:noFill/>
            <a:ln w="9525" algn="ctr">
              <a:noFill/>
              <a:miter lim="800000"/>
            </a:ln>
          </p:spPr>
          <p:txBody>
            <a:bodyPr>
              <a:spAutoFit/>
            </a:bodyPr>
            <a:lstStyle/>
            <a:p>
              <a:pPr eaLnBrk="0" hangingPunct="0"/>
              <a:r>
                <a:rPr lang="zh-CN" altLang="en-US" sz="2800" b="1">
                  <a:solidFill>
                    <a:srgbClr val="333399"/>
                  </a:solidFill>
                </a:rPr>
                <a:t>许可</a:t>
              </a:r>
              <a:endParaRPr lang="en-US" altLang="zh-CN" sz="2800" b="1">
                <a:solidFill>
                  <a:srgbClr val="333399"/>
                </a:solidFill>
              </a:endParaRPr>
            </a:p>
          </p:txBody>
        </p:sp>
      </p:grpSp>
      <p:sp>
        <p:nvSpPr>
          <p:cNvPr id="88077" name="Rectangle 5"/>
          <p:cNvSpPr>
            <a:spLocks noChangeArrowheads="1"/>
          </p:cNvSpPr>
          <p:nvPr/>
        </p:nvSpPr>
        <p:spPr bwMode="auto">
          <a:xfrm>
            <a:off x="0" y="2122415"/>
            <a:ext cx="2038524" cy="461665"/>
          </a:xfrm>
          <a:prstGeom prst="rect">
            <a:avLst/>
          </a:prstGeom>
          <a:solidFill>
            <a:srgbClr val="FFFF99"/>
          </a:solidFill>
          <a:ln w="9525">
            <a:noFill/>
            <a:miter lim="800000"/>
          </a:ln>
        </p:spPr>
        <p:txBody>
          <a:bodyPr wrap="square">
            <a:spAutoFit/>
          </a:bodyPr>
          <a:lstStyle/>
          <a:p>
            <a:r>
              <a:rPr lang="zh-CN" altLang="en-US" sz="2400" b="1" dirty="0">
                <a:solidFill>
                  <a:srgbClr val="0000FF"/>
                </a:solidFill>
                <a:latin typeface="宋体" panose="02010600030101010101" pitchFamily="2" charset="-122"/>
                <a:ea typeface="宋体" panose="02010600030101010101" pitchFamily="2" charset="-122"/>
              </a:rPr>
              <a:t>介入放射学</a:t>
            </a:r>
            <a:r>
              <a:rPr lang="zh-CN" altLang="en-US" sz="2400" b="1" dirty="0">
                <a:solidFill>
                  <a:srgbClr val="FF6600"/>
                </a:solidFill>
                <a:latin typeface="宋体" panose="02010600030101010101" pitchFamily="2" charset="-122"/>
                <a:ea typeface="宋体" panose="02010600030101010101" pitchFamily="2" charset="-122"/>
              </a:rPr>
              <a:t> </a:t>
            </a:r>
          </a:p>
        </p:txBody>
      </p:sp>
      <p:sp>
        <p:nvSpPr>
          <p:cNvPr id="88078" name="Rectangle 6"/>
          <p:cNvSpPr>
            <a:spLocks noChangeArrowheads="1"/>
          </p:cNvSpPr>
          <p:nvPr/>
        </p:nvSpPr>
        <p:spPr bwMode="auto">
          <a:xfrm>
            <a:off x="0" y="3832765"/>
            <a:ext cx="1646237" cy="457200"/>
          </a:xfrm>
          <a:prstGeom prst="rect">
            <a:avLst/>
          </a:prstGeom>
          <a:solidFill>
            <a:srgbClr val="FFFF99"/>
          </a:solidFill>
          <a:ln w="9525">
            <a:noFill/>
            <a:miter lim="800000"/>
          </a:ln>
        </p:spPr>
        <p:txBody>
          <a:bodyPr>
            <a:spAutoFit/>
          </a:bodyPr>
          <a:lstStyle/>
          <a:p>
            <a:pPr algn="l"/>
            <a:r>
              <a:rPr lang="en-US" altLang="zh-CN" sz="2400" b="1">
                <a:solidFill>
                  <a:srgbClr val="0000FF"/>
                </a:solidFill>
                <a:latin typeface="宋体" panose="02010600030101010101" pitchFamily="2" charset="-122"/>
                <a:ea typeface="宋体" panose="02010600030101010101" pitchFamily="2" charset="-122"/>
              </a:rPr>
              <a:t>X</a:t>
            </a:r>
            <a:r>
              <a:rPr lang="zh-CN" altLang="en-US" sz="2400" b="1">
                <a:solidFill>
                  <a:srgbClr val="0000FF"/>
                </a:solidFill>
                <a:latin typeface="宋体" panose="02010600030101010101" pitchFamily="2" charset="-122"/>
                <a:ea typeface="宋体" panose="02010600030101010101" pitchFamily="2" charset="-122"/>
              </a:rPr>
              <a:t>射线诊断</a:t>
            </a:r>
          </a:p>
        </p:txBody>
      </p:sp>
      <p:pic>
        <p:nvPicPr>
          <p:cNvPr id="88079" name="Picture 2" descr="C:\Users\lenovo\Desktop\新建文件夹\20150916_150641.jpg"/>
          <p:cNvPicPr>
            <a:picLocks noChangeAspect="1" noChangeArrowheads="1"/>
          </p:cNvPicPr>
          <p:nvPr/>
        </p:nvPicPr>
        <p:blipFill>
          <a:blip r:embed="rId3" cstate="print"/>
          <a:srcRect/>
          <a:stretch>
            <a:fillRect/>
          </a:stretch>
        </p:blipFill>
        <p:spPr bwMode="auto">
          <a:xfrm>
            <a:off x="7016750" y="3652838"/>
            <a:ext cx="1862138" cy="248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t>内容</a:t>
            </a:r>
            <a:endParaRPr lang="zh-CN" altLang="en-US" dirty="0"/>
          </a:p>
        </p:txBody>
      </p:sp>
      <p:sp>
        <p:nvSpPr>
          <p:cNvPr id="4" name="Rectangle 3"/>
          <p:cNvSpPr>
            <a:spLocks noGrp="1" noChangeArrowheads="1"/>
          </p:cNvSpPr>
          <p:nvPr>
            <p:ph idx="1"/>
          </p:nvPr>
        </p:nvSpPr>
        <p:spPr bwMode="auto">
          <a:xfrm>
            <a:off x="259108" y="1535184"/>
            <a:ext cx="8394138" cy="1510019"/>
          </a:xfrm>
          <a:prstGeom prst="rect">
            <a:avLst/>
          </a:prstGeom>
        </p:spPr>
        <p:style>
          <a:lnRef idx="2">
            <a:schemeClr val="accent5"/>
          </a:lnRef>
          <a:fillRef idx="1">
            <a:schemeClr val="lt1"/>
          </a:fillRef>
          <a:effectRef idx="0">
            <a:schemeClr val="accent5"/>
          </a:effectRef>
          <a:fontRef idx="minor">
            <a:schemeClr val="dk1"/>
          </a:fontRef>
        </p:style>
        <p:txBody>
          <a:bodyPr anchor="ctr">
            <a:normAutofit/>
          </a:bodyPr>
          <a:lstStyle/>
          <a:p>
            <a:pPr marL="342900" indent="-342900">
              <a:spcBef>
                <a:spcPct val="20000"/>
              </a:spcBef>
              <a:buNone/>
              <a:defRPr/>
            </a:pPr>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辐射防护概述</a:t>
            </a:r>
            <a:endParaRPr lang="zh-CN"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
        <p:nvSpPr>
          <p:cNvPr id="5" name="Rectangle 3"/>
          <p:cNvSpPr>
            <a:spLocks noChangeArrowheads="1"/>
          </p:cNvSpPr>
          <p:nvPr/>
        </p:nvSpPr>
        <p:spPr bwMode="auto">
          <a:xfrm>
            <a:off x="230214" y="3167512"/>
            <a:ext cx="8490854" cy="1198447"/>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342900" indent="-342900" algn="l">
              <a:spcBef>
                <a:spcPct val="20000"/>
              </a:spcBef>
              <a:defRPr/>
            </a:pPr>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介入放射学和</a:t>
            </a:r>
            <a:r>
              <a:rPr lang="en-US" altLang="zh-CN"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X</a:t>
            </a:r>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射线影像诊断的放</a:t>
            </a:r>
            <a:r>
              <a:rPr lang="zh-CN"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射卫</a:t>
            </a:r>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生监督</a:t>
            </a:r>
            <a:endParaRPr lang="zh-CN" altLang="en-US" sz="2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微软雅黑" panose="020B0503020204020204" pitchFamily="34" charset="-122"/>
              <a:ea typeface="微软雅黑" panose="020B0503020204020204" pitchFamily="34" charset="-122"/>
            </a:endParaRPr>
          </a:p>
        </p:txBody>
      </p:sp>
      <p:sp>
        <p:nvSpPr>
          <p:cNvPr id="6" name="Rectangle 3"/>
          <p:cNvSpPr>
            <a:spLocks noChangeArrowheads="1"/>
          </p:cNvSpPr>
          <p:nvPr/>
        </p:nvSpPr>
        <p:spPr bwMode="auto">
          <a:xfrm>
            <a:off x="230214" y="4835769"/>
            <a:ext cx="8423032" cy="88872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marL="342900" indent="-342900" algn="l">
              <a:spcBef>
                <a:spcPct val="20000"/>
              </a:spcBef>
              <a:defRPr/>
            </a:pPr>
            <a:r>
              <a:rPr lang="zh-CN"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放射卫生</a:t>
            </a:r>
            <a:r>
              <a:rPr lang="zh-CN" alt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案例</a:t>
            </a:r>
            <a:endParaRPr lang="zh-CN"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1138" name="Picture 2" descr="msotw9_temp0"/>
          <p:cNvPicPr>
            <a:picLocks noGrp="1" noChangeAspect="1" noChangeArrowheads="1"/>
          </p:cNvPicPr>
          <p:nvPr>
            <p:ph sz="quarter" idx="4294967295"/>
          </p:nvPr>
        </p:nvPicPr>
        <p:blipFill>
          <a:blip r:embed="rId2" cstate="print"/>
          <a:stretch>
            <a:fillRect/>
          </a:stretch>
        </p:blipFill>
        <p:spPr>
          <a:xfrm>
            <a:off x="0" y="1328738"/>
            <a:ext cx="3381375" cy="2185987"/>
          </a:xfrm>
          <a:noFill/>
        </p:spPr>
      </p:pic>
      <p:pic>
        <p:nvPicPr>
          <p:cNvPr id="91139" name="Picture 3" descr="msotw9_temp0"/>
          <p:cNvPicPr>
            <a:picLocks noGrp="1" noChangeAspect="1" noChangeArrowheads="1"/>
          </p:cNvPicPr>
          <p:nvPr>
            <p:ph sz="quarter" idx="4294967295"/>
          </p:nvPr>
        </p:nvPicPr>
        <p:blipFill>
          <a:blip r:embed="rId3" cstate="print"/>
          <a:stretch>
            <a:fillRect/>
          </a:stretch>
        </p:blipFill>
        <p:spPr>
          <a:xfrm>
            <a:off x="7886700" y="1328738"/>
            <a:ext cx="1257300" cy="2185987"/>
          </a:xfrm>
          <a:noFill/>
        </p:spPr>
      </p:pic>
      <p:pic>
        <p:nvPicPr>
          <p:cNvPr id="91140" name="Picture 4" descr="msotw9_temp0"/>
          <p:cNvPicPr>
            <a:picLocks noGrp="1" noChangeAspect="1" noChangeArrowheads="1"/>
          </p:cNvPicPr>
          <p:nvPr>
            <p:ph sz="quarter" idx="4294967295"/>
          </p:nvPr>
        </p:nvPicPr>
        <p:blipFill>
          <a:blip r:embed="rId4" cstate="print"/>
          <a:srcRect/>
          <a:stretch>
            <a:fillRect/>
          </a:stretch>
        </p:blipFill>
        <p:spPr>
          <a:xfrm>
            <a:off x="7446963" y="1052513"/>
            <a:ext cx="1697037" cy="2427287"/>
          </a:xfrm>
          <a:noFill/>
        </p:spPr>
      </p:pic>
      <p:pic>
        <p:nvPicPr>
          <p:cNvPr id="91141" name="Picture 5" descr="msotw9_temp0"/>
          <p:cNvPicPr>
            <a:picLocks noGrp="1" noChangeAspect="1" noChangeArrowheads="1"/>
          </p:cNvPicPr>
          <p:nvPr>
            <p:ph sz="quarter" idx="4294967295"/>
          </p:nvPr>
        </p:nvPicPr>
        <p:blipFill>
          <a:blip r:embed="rId5" cstate="print"/>
          <a:srcRect/>
          <a:stretch>
            <a:fillRect/>
          </a:stretch>
        </p:blipFill>
        <p:spPr>
          <a:xfrm>
            <a:off x="0" y="1357313"/>
            <a:ext cx="3313113" cy="2719387"/>
          </a:xfrm>
          <a:noFill/>
        </p:spPr>
      </p:pic>
      <p:sp>
        <p:nvSpPr>
          <p:cNvPr id="91142" name="Rectangle 6"/>
          <p:cNvSpPr>
            <a:spLocks noChangeArrowheads="1"/>
          </p:cNvSpPr>
          <p:nvPr/>
        </p:nvSpPr>
        <p:spPr bwMode="auto">
          <a:xfrm>
            <a:off x="539750" y="4724400"/>
            <a:ext cx="8229600" cy="1225550"/>
          </a:xfrm>
          <a:prstGeom prst="rect">
            <a:avLst/>
          </a:prstGeom>
          <a:solidFill>
            <a:srgbClr val="CCFFFF"/>
          </a:solidFill>
          <a:ln w="9525">
            <a:noFill/>
            <a:miter lim="800000"/>
          </a:ln>
          <a:effectLst/>
        </p:spPr>
        <p:txBody>
          <a:bodyPr/>
          <a:lstStyle/>
          <a:p>
            <a:pPr marL="342900" indent="-342900" algn="l" eaLnBrk="0" hangingPunct="0">
              <a:lnSpc>
                <a:spcPct val="130000"/>
              </a:lnSpc>
              <a:spcBef>
                <a:spcPct val="20000"/>
              </a:spcBef>
              <a:buClr>
                <a:srgbClr val="FF0066"/>
              </a:buClr>
              <a:buSzPct val="75000"/>
              <a:buFont typeface="Wingdings" panose="05000000000000000000" pitchFamily="2" charset="2"/>
              <a:buChar char="p"/>
            </a:pPr>
            <a:r>
              <a:rPr lang="zh-CN" altLang="en-US" sz="1700">
                <a:solidFill>
                  <a:srgbClr val="333399"/>
                </a:solidFill>
                <a:latin typeface="宋体" panose="02010600030101010101" pitchFamily="2" charset="-122"/>
                <a:ea typeface="宋体" panose="02010600030101010101" pitchFamily="2" charset="-122"/>
              </a:rPr>
              <a:t>防护用品（铅衣、铅帽、铅围裙、铅眼镜、铅围脖、铅手套等）</a:t>
            </a:r>
          </a:p>
          <a:p>
            <a:pPr marL="342900" indent="-342900" algn="l" eaLnBrk="0" hangingPunct="0">
              <a:lnSpc>
                <a:spcPct val="130000"/>
              </a:lnSpc>
              <a:spcBef>
                <a:spcPct val="20000"/>
              </a:spcBef>
              <a:buClr>
                <a:srgbClr val="FF0066"/>
              </a:buClr>
              <a:buSzPct val="75000"/>
              <a:buFont typeface="Wingdings" panose="05000000000000000000" pitchFamily="2" charset="2"/>
              <a:buChar char="p"/>
            </a:pPr>
            <a:r>
              <a:rPr lang="zh-CN" altLang="en-US" sz="1700">
                <a:solidFill>
                  <a:srgbClr val="333399"/>
                </a:solidFill>
                <a:latin typeface="宋体" panose="02010600030101010101" pitchFamily="2" charset="-122"/>
                <a:ea typeface="宋体" panose="02010600030101010101" pitchFamily="2" charset="-122"/>
              </a:rPr>
              <a:t>每个机房必须有</a:t>
            </a:r>
            <a:r>
              <a:rPr lang="en-US" altLang="zh-CN" sz="1700">
                <a:solidFill>
                  <a:srgbClr val="333399"/>
                </a:solidFill>
                <a:latin typeface="宋体" panose="02010600030101010101" pitchFamily="2" charset="-122"/>
                <a:ea typeface="宋体" panose="02010600030101010101" pitchFamily="2" charset="-122"/>
              </a:rPr>
              <a:t>1</a:t>
            </a:r>
            <a:r>
              <a:rPr lang="zh-CN" altLang="en-US" sz="1700">
                <a:solidFill>
                  <a:srgbClr val="333399"/>
                </a:solidFill>
                <a:latin typeface="宋体" panose="02010600030101010101" pitchFamily="2" charset="-122"/>
                <a:ea typeface="宋体" panose="02010600030101010101" pitchFamily="2" charset="-122"/>
              </a:rPr>
              <a:t>套工作人员防护用品和（或）受检者个人防护用品；</a:t>
            </a:r>
          </a:p>
          <a:p>
            <a:pPr marL="342900" indent="-342900" algn="l" eaLnBrk="0" hangingPunct="0">
              <a:lnSpc>
                <a:spcPct val="130000"/>
              </a:lnSpc>
              <a:spcBef>
                <a:spcPct val="20000"/>
              </a:spcBef>
              <a:buClr>
                <a:srgbClr val="FF0066"/>
              </a:buClr>
              <a:buSzPct val="75000"/>
              <a:buFont typeface="Wingdings" panose="05000000000000000000" pitchFamily="2" charset="2"/>
              <a:buChar char="p"/>
            </a:pPr>
            <a:r>
              <a:rPr lang="zh-CN" altLang="en-US" sz="1700">
                <a:solidFill>
                  <a:srgbClr val="333399"/>
                </a:solidFill>
                <a:latin typeface="宋体" panose="02010600030101010101" pitchFamily="2" charset="-122"/>
                <a:ea typeface="宋体" panose="02010600030101010101" pitchFamily="2" charset="-122"/>
              </a:rPr>
              <a:t>（拍片机房</a:t>
            </a:r>
            <a:r>
              <a:rPr lang="en-US" altLang="zh-CN" sz="1700">
                <a:solidFill>
                  <a:srgbClr val="333399"/>
                </a:solidFill>
                <a:latin typeface="宋体" panose="02010600030101010101" pitchFamily="2" charset="-122"/>
                <a:ea typeface="宋体" panose="02010600030101010101" pitchFamily="2" charset="-122"/>
              </a:rPr>
              <a:t>---</a:t>
            </a:r>
            <a:r>
              <a:rPr lang="zh-CN" altLang="en-US" sz="1700">
                <a:solidFill>
                  <a:srgbClr val="333399"/>
                </a:solidFill>
                <a:latin typeface="宋体" panose="02010600030101010101" pitchFamily="2" charset="-122"/>
                <a:ea typeface="宋体" panose="02010600030101010101" pitchFamily="2" charset="-122"/>
              </a:rPr>
              <a:t>含铅升降挡板）</a:t>
            </a:r>
          </a:p>
          <a:p>
            <a:pPr marL="342900" indent="-342900" algn="l" eaLnBrk="0" hangingPunct="0">
              <a:lnSpc>
                <a:spcPct val="130000"/>
              </a:lnSpc>
              <a:spcBef>
                <a:spcPct val="20000"/>
              </a:spcBef>
              <a:buClr>
                <a:srgbClr val="FF0066"/>
              </a:buClr>
              <a:buSzPct val="75000"/>
              <a:buFont typeface="Wingdings" panose="05000000000000000000" pitchFamily="2" charset="2"/>
              <a:buNone/>
            </a:pPr>
            <a:endParaRPr lang="zh-CN" altLang="en-US" sz="1700">
              <a:solidFill>
                <a:srgbClr val="333399"/>
              </a:solidFill>
              <a:latin typeface="宋体" panose="02010600030101010101" pitchFamily="2" charset="-122"/>
              <a:ea typeface="宋体" panose="02010600030101010101" pitchFamily="2" charset="-122"/>
            </a:endParaRPr>
          </a:p>
        </p:txBody>
      </p:sp>
      <p:sp>
        <p:nvSpPr>
          <p:cNvPr id="91143" name="Text Box 7"/>
          <p:cNvSpPr txBox="1">
            <a:spLocks noChangeArrowheads="1"/>
          </p:cNvSpPr>
          <p:nvPr/>
        </p:nvSpPr>
        <p:spPr bwMode="auto">
          <a:xfrm>
            <a:off x="0" y="692150"/>
            <a:ext cx="9144000" cy="482600"/>
          </a:xfrm>
          <a:prstGeom prst="rect">
            <a:avLst/>
          </a:prstGeom>
          <a:noFill/>
          <a:ln w="25400">
            <a:solidFill>
              <a:srgbClr val="CCFFFF"/>
            </a:solidFill>
            <a:miter lim="800000"/>
            <a:headEnd type="none" w="sm" len="sm"/>
            <a:tailEnd type="none" w="sm" len="sm"/>
          </a:ln>
        </p:spPr>
        <p:txBody>
          <a:bodyPr lIns="90000" tIns="46800" rIns="90000" bIns="46800">
            <a:spAutoFit/>
          </a:bodyPr>
          <a:lstStyle/>
          <a:p>
            <a:pPr algn="l">
              <a:spcBef>
                <a:spcPct val="50000"/>
              </a:spcBef>
            </a:pPr>
            <a:r>
              <a:rPr lang="zh-CN" altLang="en-US" sz="2400" b="1">
                <a:solidFill>
                  <a:srgbClr val="990000"/>
                </a:solidFill>
                <a:latin typeface="Times New Roman" panose="02020603050405020304" pitchFamily="18" charset="0"/>
                <a:ea typeface="华文行楷" panose="02010800040101010101" pitchFamily="2" charset="-122"/>
              </a:rPr>
              <a:t>防护器材</a:t>
            </a:r>
          </a:p>
        </p:txBody>
      </p:sp>
    </p:spTree>
  </p:cSld>
  <p:clrMapOvr>
    <a:masterClrMapping/>
  </p:clrMapOvr>
  <p:transition>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2162" name="Picture 2" descr="DSC00321"/>
          <p:cNvPicPr>
            <a:picLocks noGrp="1" noChangeAspect="1" noChangeArrowheads="1"/>
          </p:cNvPicPr>
          <p:nvPr>
            <p:ph sz="quarter" idx="4294967295"/>
          </p:nvPr>
        </p:nvPicPr>
        <p:blipFill>
          <a:blip r:embed="rId3" cstate="print"/>
          <a:srcRect/>
          <a:stretch>
            <a:fillRect/>
          </a:stretch>
        </p:blipFill>
        <p:spPr>
          <a:xfrm>
            <a:off x="0" y="363538"/>
            <a:ext cx="3168650" cy="2374900"/>
          </a:xfrm>
          <a:noFill/>
        </p:spPr>
      </p:pic>
      <p:graphicFrame>
        <p:nvGraphicFramePr>
          <p:cNvPr id="92163" name="Object 3"/>
          <p:cNvGraphicFramePr>
            <a:graphicFrameLocks noGrp="1" noChangeAspect="1"/>
          </p:cNvGraphicFramePr>
          <p:nvPr>
            <p:ph sz="quarter" idx="4294967295"/>
          </p:nvPr>
        </p:nvGraphicFramePr>
        <p:xfrm>
          <a:off x="6048375" y="474663"/>
          <a:ext cx="3095625" cy="2320925"/>
        </p:xfrm>
        <a:graphic>
          <a:graphicData uri="http://schemas.openxmlformats.org/presentationml/2006/ole">
            <mc:AlternateContent xmlns:mc="http://schemas.openxmlformats.org/markup-compatibility/2006">
              <mc:Choice xmlns:v="urn:schemas-microsoft-com:vml" Requires="v">
                <p:oleObj spid="_x0000_s1093" r:id="rId4" imgW="6096000" imgH="4572000" progId="PBrush">
                  <p:embed/>
                </p:oleObj>
              </mc:Choice>
              <mc:Fallback>
                <p:oleObj r:id="rId4" imgW="6096000" imgH="4572000" progId="PBrush">
                  <p:embed/>
                  <p:pic>
                    <p:nvPicPr>
                      <p:cNvPr id="0" name="Object 3"/>
                      <p:cNvPicPr>
                        <a:picLocks noChangeAspect="1"/>
                      </p:cNvPicPr>
                      <p:nvPr/>
                    </p:nvPicPr>
                    <p:blipFill>
                      <a:blip r:embed="rId5"/>
                      <a:stretch>
                        <a:fillRect/>
                      </a:stretch>
                    </p:blipFill>
                    <p:spPr>
                      <a:xfrm>
                        <a:off x="6048375" y="474663"/>
                        <a:ext cx="3095625" cy="2320925"/>
                      </a:xfrm>
                      <a:prstGeom prst="rect">
                        <a:avLst/>
                      </a:prstGeom>
                      <a:noFill/>
                      <a:ln w="9525">
                        <a:noFill/>
                      </a:ln>
                    </p:spPr>
                  </p:pic>
                </p:oleObj>
              </mc:Fallback>
            </mc:AlternateContent>
          </a:graphicData>
        </a:graphic>
      </p:graphicFrame>
      <p:graphicFrame>
        <p:nvGraphicFramePr>
          <p:cNvPr id="92165" name="Object 5"/>
          <p:cNvGraphicFramePr>
            <a:graphicFrameLocks noGrp="1" noChangeAspect="1"/>
          </p:cNvGraphicFramePr>
          <p:nvPr>
            <p:ph sz="quarter" idx="4294967295"/>
          </p:nvPr>
        </p:nvGraphicFramePr>
        <p:xfrm>
          <a:off x="0" y="3667125"/>
          <a:ext cx="2916238" cy="2187575"/>
        </p:xfrm>
        <a:graphic>
          <a:graphicData uri="http://schemas.openxmlformats.org/presentationml/2006/ole">
            <mc:AlternateContent xmlns:mc="http://schemas.openxmlformats.org/markup-compatibility/2006">
              <mc:Choice xmlns:v="urn:schemas-microsoft-com:vml" Requires="v">
                <p:oleObj spid="_x0000_s1094" r:id="rId6" imgW="6096000" imgH="4572000" progId="PBrush">
                  <p:embed/>
                </p:oleObj>
              </mc:Choice>
              <mc:Fallback>
                <p:oleObj r:id="rId6" imgW="6096000" imgH="4572000" progId="PBrush">
                  <p:embed/>
                  <p:pic>
                    <p:nvPicPr>
                      <p:cNvPr id="0" name="Object 5"/>
                      <p:cNvPicPr>
                        <a:picLocks noChangeAspect="1"/>
                      </p:cNvPicPr>
                      <p:nvPr/>
                    </p:nvPicPr>
                    <p:blipFill>
                      <a:blip r:embed="rId7"/>
                      <a:stretch>
                        <a:fillRect/>
                      </a:stretch>
                    </p:blipFill>
                    <p:spPr>
                      <a:xfrm>
                        <a:off x="0" y="3667125"/>
                        <a:ext cx="2916238" cy="2187575"/>
                      </a:xfrm>
                      <a:prstGeom prst="rect">
                        <a:avLst/>
                      </a:prstGeom>
                      <a:noFill/>
                      <a:ln w="9525">
                        <a:noFill/>
                      </a:ln>
                    </p:spPr>
                  </p:pic>
                </p:oleObj>
              </mc:Fallback>
            </mc:AlternateContent>
          </a:graphicData>
        </a:graphic>
      </p:graphicFrame>
      <p:pic>
        <p:nvPicPr>
          <p:cNvPr id="92164" name="Picture 4" descr="yiliaoshebeiCT"/>
          <p:cNvPicPr>
            <a:picLocks noChangeAspect="1" noChangeArrowheads="1"/>
          </p:cNvPicPr>
          <p:nvPr/>
        </p:nvPicPr>
        <p:blipFill>
          <a:blip r:embed="rId8" cstate="print"/>
          <a:srcRect/>
          <a:stretch>
            <a:fillRect/>
          </a:stretch>
        </p:blipFill>
        <p:spPr bwMode="auto">
          <a:xfrm>
            <a:off x="242888" y="2968625"/>
            <a:ext cx="3241675" cy="2244725"/>
          </a:xfrm>
          <a:prstGeom prst="rect">
            <a:avLst/>
          </a:prstGeom>
          <a:noFill/>
          <a:ln w="9525">
            <a:noFill/>
            <a:miter lim="800000"/>
            <a:headEnd/>
            <a:tailEnd/>
          </a:ln>
        </p:spPr>
      </p:pic>
      <p:pic>
        <p:nvPicPr>
          <p:cNvPr id="92166" name="Picture 3" descr="C:\Users\lenovo\Desktop\20150916_150641.jpg"/>
          <p:cNvPicPr>
            <a:picLocks noChangeAspect="1" noChangeArrowheads="1"/>
          </p:cNvPicPr>
          <p:nvPr/>
        </p:nvPicPr>
        <p:blipFill>
          <a:blip r:embed="rId9" cstate="print"/>
          <a:srcRect/>
          <a:stretch>
            <a:fillRect/>
          </a:stretch>
        </p:blipFill>
        <p:spPr bwMode="auto">
          <a:xfrm>
            <a:off x="4586288" y="2968308"/>
            <a:ext cx="2192337" cy="2921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endParaRPr lang="zh-CN" altLang="en-US" dirty="0"/>
          </a:p>
        </p:txBody>
      </p:sp>
      <p:sp>
        <p:nvSpPr>
          <p:cNvPr id="95236" name="AutoShape 6"/>
          <p:cNvSpPr>
            <a:spLocks noChangeArrowheads="1"/>
          </p:cNvSpPr>
          <p:nvPr/>
        </p:nvSpPr>
        <p:spPr bwMode="gray">
          <a:xfrm>
            <a:off x="1967568" y="4098663"/>
            <a:ext cx="5589588"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95237" name="AutoShape 7"/>
          <p:cNvSpPr>
            <a:spLocks noChangeArrowheads="1"/>
          </p:cNvSpPr>
          <p:nvPr/>
        </p:nvSpPr>
        <p:spPr bwMode="gray">
          <a:xfrm>
            <a:off x="1965296" y="2083441"/>
            <a:ext cx="5626100" cy="895350"/>
          </a:xfrm>
          <a:prstGeom prst="roundRect">
            <a:avLst>
              <a:gd name="adj" fmla="val 16667"/>
            </a:avLst>
          </a:prstGeom>
          <a:gradFill rotWithShape="1">
            <a:gsLst>
              <a:gs pos="0">
                <a:srgbClr val="DDDDDD"/>
              </a:gs>
              <a:gs pos="50000">
                <a:srgbClr val="F2F2F2"/>
              </a:gs>
              <a:gs pos="100000">
                <a:srgbClr val="DDDDDD"/>
              </a:gs>
            </a:gsLst>
            <a:lin ang="2700000" scaled="1"/>
          </a:gradFill>
          <a:ln w="15875">
            <a:solidFill>
              <a:srgbClr val="B2B2B2"/>
            </a:solidFill>
            <a:round/>
          </a:ln>
        </p:spPr>
        <p:txBody>
          <a:bodyPr wrap="none" anchor="ctr"/>
          <a:lstStyle/>
          <a:p>
            <a:endParaRPr lang="zh-CN" altLang="en-US" sz="2800"/>
          </a:p>
        </p:txBody>
      </p:sp>
      <p:sp>
        <p:nvSpPr>
          <p:cNvPr id="95240" name="Text Box 12"/>
          <p:cNvSpPr txBox="1">
            <a:spLocks noChangeArrowheads="1"/>
          </p:cNvSpPr>
          <p:nvPr/>
        </p:nvSpPr>
        <p:spPr bwMode="gray">
          <a:xfrm>
            <a:off x="1958975" y="2097248"/>
            <a:ext cx="5719763" cy="338554"/>
          </a:xfrm>
          <a:prstGeom prst="rect">
            <a:avLst/>
          </a:prstGeom>
          <a:noFill/>
          <a:ln w="9525" algn="ctr">
            <a:noFill/>
            <a:miter lim="800000"/>
          </a:ln>
        </p:spPr>
        <p:txBody>
          <a:bodyPr wrap="square">
            <a:spAutoFit/>
          </a:bodyPr>
          <a:lstStyle/>
          <a:p>
            <a:pPr algn="just"/>
            <a:r>
              <a:rPr lang="zh-CN" altLang="en-US" sz="1600" b="1" dirty="0">
                <a:latin typeface="宋体" panose="02010600030101010101" pitchFamily="2" charset="-122"/>
                <a:ea typeface="宋体" panose="02010600030101010101" pitchFamily="2" charset="-122"/>
              </a:rPr>
              <a:t>电离辐射警告标志和工作指示灯</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95241" name="Text Box 9"/>
          <p:cNvSpPr txBox="1">
            <a:spLocks noChangeArrowheads="1"/>
          </p:cNvSpPr>
          <p:nvPr/>
        </p:nvSpPr>
        <p:spPr bwMode="gray">
          <a:xfrm>
            <a:off x="2043113" y="4127384"/>
            <a:ext cx="4973637" cy="338554"/>
          </a:xfrm>
          <a:prstGeom prst="rect">
            <a:avLst/>
          </a:prstGeom>
          <a:noFill/>
          <a:ln w="9525" algn="ctr">
            <a:noFill/>
            <a:miter lim="800000"/>
          </a:ln>
        </p:spPr>
        <p:txBody>
          <a:bodyPr wrap="square">
            <a:spAutoFit/>
          </a:bodyPr>
          <a:lstStyle/>
          <a:p>
            <a:pPr algn="just"/>
            <a:r>
              <a:rPr lang="zh-CN" altLang="en-US" sz="1600" b="1">
                <a:latin typeface="宋体" panose="02010600030101010101" pitchFamily="2" charset="-122"/>
                <a:ea typeface="宋体" panose="02010600030101010101" pitchFamily="2" charset="-122"/>
              </a:rPr>
              <a:t>电离辐射警告标志和工作指示灯 </a:t>
            </a:r>
            <a:endParaRPr lang="zh-CN" altLang="en-US" sz="1600" b="1">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 name="Group 14"/>
          <p:cNvGrpSpPr/>
          <p:nvPr/>
        </p:nvGrpSpPr>
        <p:grpSpPr bwMode="auto">
          <a:xfrm>
            <a:off x="373063" y="161925"/>
            <a:ext cx="7483475" cy="1403350"/>
            <a:chOff x="528" y="2736"/>
            <a:chExt cx="4423" cy="1220"/>
          </a:xfrm>
        </p:grpSpPr>
        <p:sp>
          <p:nvSpPr>
            <p:cNvPr id="95250" name="AutoShape 15"/>
            <p:cNvSpPr>
              <a:spLocks noChangeArrowheads="1"/>
            </p:cNvSpPr>
            <p:nvPr/>
          </p:nvSpPr>
          <p:spPr bwMode="ltGray">
            <a:xfrm>
              <a:off x="1456" y="2934"/>
              <a:ext cx="3495" cy="782"/>
            </a:xfrm>
            <a:prstGeom prst="roundRect">
              <a:avLst>
                <a:gd name="adj" fmla="val 16667"/>
              </a:avLst>
            </a:prstGeom>
            <a:solidFill>
              <a:schemeClr val="bg1"/>
            </a:solidFill>
            <a:ln w="57150" algn="ctr">
              <a:solidFill>
                <a:schemeClr val="bg2"/>
              </a:solidFill>
              <a:round/>
            </a:ln>
          </p:spPr>
          <p:txBody>
            <a:bodyPr wrap="none" anchor="ctr"/>
            <a:lstStyle/>
            <a:p>
              <a:endParaRPr lang="zh-CN" altLang="en-US" sz="1800">
                <a:ea typeface="宋体" panose="02010600030101010101" pitchFamily="2" charset="-122"/>
              </a:endParaRPr>
            </a:p>
          </p:txBody>
        </p:sp>
        <p:sp>
          <p:nvSpPr>
            <p:cNvPr id="95251" name="Rectangle 16"/>
            <p:cNvSpPr>
              <a:spLocks noChangeArrowheads="1"/>
            </p:cNvSpPr>
            <p:nvPr/>
          </p:nvSpPr>
          <p:spPr bwMode="auto">
            <a:xfrm>
              <a:off x="1783" y="3023"/>
              <a:ext cx="2961" cy="429"/>
            </a:xfrm>
            <a:prstGeom prst="rect">
              <a:avLst/>
            </a:prstGeom>
            <a:noFill/>
            <a:ln w="9525" algn="ctr">
              <a:noFill/>
              <a:miter lim="800000"/>
            </a:ln>
          </p:spPr>
          <p:txBody>
            <a:bodyPr>
              <a:spAutoFit/>
            </a:bodyPr>
            <a:lstStyle/>
            <a:p>
              <a:pPr algn="l" eaLnBrk="0" hangingPunct="0">
                <a:lnSpc>
                  <a:spcPct val="110000"/>
                </a:lnSpc>
                <a:buClr>
                  <a:srgbClr val="D7181F"/>
                </a:buClr>
                <a:buFont typeface="Wingdings" panose="05000000000000000000" pitchFamily="2" charset="2"/>
                <a:buNone/>
              </a:pPr>
              <a:r>
                <a:rPr lang="zh-CN" altLang="en-US" sz="2400" b="1">
                  <a:solidFill>
                    <a:srgbClr val="BA270E"/>
                  </a:solidFill>
                </a:rPr>
                <a:t>安全防护条件</a:t>
              </a:r>
              <a:endParaRPr lang="en-US" altLang="zh-CN" sz="2400" b="1">
                <a:solidFill>
                  <a:srgbClr val="BA270E"/>
                </a:solidFill>
              </a:endParaRPr>
            </a:p>
          </p:txBody>
        </p:sp>
        <p:pic>
          <p:nvPicPr>
            <p:cNvPr id="95252" name="Picture 17" descr="YG_circle001"/>
            <p:cNvPicPr>
              <a:picLocks noChangeAspect="1" noChangeArrowheads="1"/>
            </p:cNvPicPr>
            <p:nvPr/>
          </p:nvPicPr>
          <p:blipFill>
            <a:blip r:embed="rId2" cstate="print"/>
            <a:srcRect/>
            <a:stretch>
              <a:fillRect/>
            </a:stretch>
          </p:blipFill>
          <p:spPr bwMode="auto">
            <a:xfrm>
              <a:off x="528" y="2736"/>
              <a:ext cx="1220" cy="1220"/>
            </a:xfrm>
            <a:prstGeom prst="rect">
              <a:avLst/>
            </a:prstGeom>
            <a:noFill/>
            <a:ln w="9525">
              <a:noFill/>
              <a:miter lim="800000"/>
              <a:headEnd/>
              <a:tailEnd/>
            </a:ln>
          </p:spPr>
        </p:pic>
        <p:sp>
          <p:nvSpPr>
            <p:cNvPr id="95253" name="Text Box 18"/>
            <p:cNvSpPr txBox="1">
              <a:spLocks noChangeArrowheads="1"/>
            </p:cNvSpPr>
            <p:nvPr/>
          </p:nvSpPr>
          <p:spPr bwMode="gray">
            <a:xfrm>
              <a:off x="722" y="3037"/>
              <a:ext cx="812" cy="451"/>
            </a:xfrm>
            <a:prstGeom prst="rect">
              <a:avLst/>
            </a:prstGeom>
            <a:noFill/>
            <a:ln w="9525" algn="ctr">
              <a:noFill/>
              <a:miter lim="800000"/>
            </a:ln>
          </p:spPr>
          <p:txBody>
            <a:bodyPr>
              <a:spAutoFit/>
            </a:bodyPr>
            <a:lstStyle/>
            <a:p>
              <a:pPr eaLnBrk="0" hangingPunct="0"/>
              <a:r>
                <a:rPr lang="zh-CN" altLang="en-US" sz="2800" b="1">
                  <a:solidFill>
                    <a:srgbClr val="333399"/>
                  </a:solidFill>
                </a:rPr>
                <a:t>许可</a:t>
              </a:r>
              <a:endParaRPr lang="en-US" altLang="zh-CN" sz="2800" b="1">
                <a:solidFill>
                  <a:srgbClr val="333399"/>
                </a:solidFill>
              </a:endParaRPr>
            </a:p>
          </p:txBody>
        </p:sp>
      </p:grpSp>
      <p:sp>
        <p:nvSpPr>
          <p:cNvPr id="95245" name="Rectangle 5"/>
          <p:cNvSpPr>
            <a:spLocks noChangeArrowheads="1"/>
          </p:cNvSpPr>
          <p:nvPr/>
        </p:nvSpPr>
        <p:spPr bwMode="auto">
          <a:xfrm>
            <a:off x="148541" y="2330873"/>
            <a:ext cx="1735137" cy="457200"/>
          </a:xfrm>
          <a:prstGeom prst="rect">
            <a:avLst/>
          </a:prstGeom>
          <a:solidFill>
            <a:srgbClr val="FFFF99"/>
          </a:solidFill>
          <a:ln w="9525">
            <a:noFill/>
            <a:miter lim="800000"/>
          </a:ln>
        </p:spPr>
        <p:txBody>
          <a:bodyPr>
            <a:spAutoFit/>
          </a:bodyPr>
          <a:lstStyle/>
          <a:p>
            <a:r>
              <a:rPr lang="zh-CN" altLang="en-US" sz="2400" b="1">
                <a:solidFill>
                  <a:srgbClr val="0000FF"/>
                </a:solidFill>
                <a:latin typeface="宋体" panose="02010600030101010101" pitchFamily="2" charset="-122"/>
                <a:ea typeface="宋体" panose="02010600030101010101" pitchFamily="2" charset="-122"/>
              </a:rPr>
              <a:t>介入放射学</a:t>
            </a:r>
            <a:r>
              <a:rPr lang="zh-CN" altLang="en-US" sz="2400" b="1">
                <a:solidFill>
                  <a:srgbClr val="FF6600"/>
                </a:solidFill>
                <a:latin typeface="宋体" panose="02010600030101010101" pitchFamily="2" charset="-122"/>
                <a:ea typeface="宋体" panose="02010600030101010101" pitchFamily="2" charset="-122"/>
              </a:rPr>
              <a:t> </a:t>
            </a:r>
          </a:p>
        </p:txBody>
      </p:sp>
      <p:sp>
        <p:nvSpPr>
          <p:cNvPr id="95246" name="Rectangle 6"/>
          <p:cNvSpPr>
            <a:spLocks noChangeArrowheads="1"/>
          </p:cNvSpPr>
          <p:nvPr/>
        </p:nvSpPr>
        <p:spPr bwMode="auto">
          <a:xfrm>
            <a:off x="211138" y="4462943"/>
            <a:ext cx="1646237" cy="461665"/>
          </a:xfrm>
          <a:prstGeom prst="rect">
            <a:avLst/>
          </a:prstGeom>
          <a:solidFill>
            <a:srgbClr val="FFFF99"/>
          </a:solidFill>
          <a:ln w="9525">
            <a:noFill/>
            <a:miter lim="800000"/>
          </a:ln>
        </p:spPr>
        <p:txBody>
          <a:bodyPr wrap="square">
            <a:spAutoFit/>
          </a:bodyPr>
          <a:lstStyle/>
          <a:p>
            <a:pPr algn="l"/>
            <a:r>
              <a:rPr lang="en-US" altLang="zh-CN" sz="2400" b="1" dirty="0">
                <a:solidFill>
                  <a:srgbClr val="0000FF"/>
                </a:solidFill>
                <a:latin typeface="宋体" panose="02010600030101010101" pitchFamily="2" charset="-122"/>
                <a:ea typeface="宋体" panose="02010600030101010101" pitchFamily="2" charset="-122"/>
              </a:rPr>
              <a:t>X</a:t>
            </a:r>
            <a:r>
              <a:rPr lang="zh-CN" altLang="en-US" sz="2400" b="1" dirty="0">
                <a:solidFill>
                  <a:srgbClr val="0000FF"/>
                </a:solidFill>
                <a:latin typeface="宋体" panose="02010600030101010101" pitchFamily="2" charset="-122"/>
                <a:ea typeface="宋体" panose="02010600030101010101" pitchFamily="2" charset="-122"/>
              </a:rPr>
              <a:t>射线诊断</a:t>
            </a:r>
          </a:p>
        </p:txBody>
      </p:sp>
      <p:pic>
        <p:nvPicPr>
          <p:cNvPr id="95247" name="Picture 14" descr="20070327170127"/>
          <p:cNvPicPr>
            <a:picLocks noChangeAspect="1" noChangeArrowheads="1"/>
          </p:cNvPicPr>
          <p:nvPr/>
        </p:nvPicPr>
        <p:blipFill>
          <a:blip r:embed="rId3" cstate="print"/>
          <a:srcRect/>
          <a:stretch>
            <a:fillRect/>
          </a:stretch>
        </p:blipFill>
        <p:spPr bwMode="gray">
          <a:xfrm>
            <a:off x="7567613" y="4835525"/>
            <a:ext cx="1576387" cy="868363"/>
          </a:xfrm>
          <a:prstGeom prst="rect">
            <a:avLst/>
          </a:prstGeom>
          <a:noFill/>
          <a:ln w="9525">
            <a:noFill/>
            <a:miter lim="800000"/>
            <a:headEnd/>
            <a:tailEnd/>
          </a:ln>
        </p:spPr>
      </p:pic>
      <p:pic>
        <p:nvPicPr>
          <p:cNvPr id="95248" name="Picture 31" descr="101118093514748"/>
          <p:cNvPicPr>
            <a:picLocks noChangeAspect="1" noChangeArrowheads="1"/>
          </p:cNvPicPr>
          <p:nvPr/>
        </p:nvPicPr>
        <p:blipFill>
          <a:blip r:embed="rId4" cstate="print"/>
          <a:srcRect/>
          <a:stretch>
            <a:fillRect/>
          </a:stretch>
        </p:blipFill>
        <p:spPr bwMode="auto">
          <a:xfrm>
            <a:off x="7697788" y="1500188"/>
            <a:ext cx="1143000" cy="993775"/>
          </a:xfrm>
          <a:prstGeom prst="rect">
            <a:avLst/>
          </a:prstGeom>
          <a:noFill/>
          <a:ln w="9525">
            <a:noFill/>
            <a:miter lim="800000"/>
            <a:headEnd/>
            <a:tailEnd/>
          </a:ln>
        </p:spPr>
      </p:pic>
      <p:pic>
        <p:nvPicPr>
          <p:cNvPr id="95249" name="Picture 35" descr="11081610199892"/>
          <p:cNvPicPr>
            <a:picLocks noChangeAspect="1" noChangeArrowheads="1"/>
          </p:cNvPicPr>
          <p:nvPr/>
        </p:nvPicPr>
        <p:blipFill>
          <a:blip r:embed="rId5" cstate="print"/>
          <a:srcRect/>
          <a:stretch>
            <a:fillRect/>
          </a:stretch>
        </p:blipFill>
        <p:spPr bwMode="auto">
          <a:xfrm>
            <a:off x="7685088" y="2951163"/>
            <a:ext cx="1265237" cy="142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96258" name="Picture 2" descr="IMG_2015"/>
          <p:cNvPicPr>
            <a:picLocks noGrp="1" noChangeAspect="1" noChangeArrowheads="1"/>
          </p:cNvPicPr>
          <p:nvPr>
            <p:ph idx="4294967295"/>
          </p:nvPr>
        </p:nvPicPr>
        <p:blipFill>
          <a:blip r:embed="rId2" cstate="print"/>
          <a:srcRect/>
          <a:stretch>
            <a:fillRect/>
          </a:stretch>
        </p:blipFill>
        <p:spPr>
          <a:xfrm>
            <a:off x="5083175" y="381000"/>
            <a:ext cx="4060825" cy="2992438"/>
          </a:xfrm>
          <a:noFill/>
        </p:spPr>
      </p:pic>
      <p:pic>
        <p:nvPicPr>
          <p:cNvPr id="96259" name="Picture 3" descr="乳腺机、摄影机 008"/>
          <p:cNvPicPr>
            <a:picLocks noChangeAspect="1" noChangeArrowheads="1"/>
          </p:cNvPicPr>
          <p:nvPr/>
        </p:nvPicPr>
        <p:blipFill>
          <a:blip r:embed="rId3" cstate="print"/>
          <a:srcRect/>
          <a:stretch>
            <a:fillRect/>
          </a:stretch>
        </p:blipFill>
        <p:spPr bwMode="auto">
          <a:xfrm>
            <a:off x="407988" y="628650"/>
            <a:ext cx="3290887" cy="4319588"/>
          </a:xfrm>
          <a:prstGeom prst="rect">
            <a:avLst/>
          </a:prstGeom>
          <a:noFill/>
          <a:ln w="9525">
            <a:solidFill>
              <a:srgbClr val="FF9900"/>
            </a:solidFill>
            <a:miter lim="800000"/>
            <a:headEnd/>
            <a:tailEnd/>
          </a:ln>
        </p:spPr>
      </p:pic>
      <p:pic>
        <p:nvPicPr>
          <p:cNvPr id="96260" name="Picture 6" descr="09393M047-1"/>
          <p:cNvPicPr>
            <a:picLocks noChangeAspect="1" noChangeArrowheads="1"/>
          </p:cNvPicPr>
          <p:nvPr/>
        </p:nvPicPr>
        <p:blipFill>
          <a:blip r:embed="rId4" cstate="print"/>
          <a:srcRect/>
          <a:stretch>
            <a:fillRect/>
          </a:stretch>
        </p:blipFill>
        <p:spPr bwMode="auto">
          <a:xfrm>
            <a:off x="3903663" y="3530600"/>
            <a:ext cx="2697162" cy="2633663"/>
          </a:xfrm>
          <a:prstGeom prst="rect">
            <a:avLst/>
          </a:prstGeom>
          <a:noFill/>
          <a:ln w="9525">
            <a:noFill/>
            <a:miter lim="800000"/>
            <a:headEnd/>
            <a:tailEnd/>
          </a:ln>
        </p:spPr>
      </p:pic>
      <p:pic>
        <p:nvPicPr>
          <p:cNvPr id="96261" name="Picture 5" descr="IMG_1033"/>
          <p:cNvPicPr>
            <a:picLocks noChangeAspect="1" noChangeArrowheads="1"/>
          </p:cNvPicPr>
          <p:nvPr/>
        </p:nvPicPr>
        <p:blipFill>
          <a:blip r:embed="rId5" cstate="print"/>
          <a:srcRect/>
          <a:stretch>
            <a:fillRect/>
          </a:stretch>
        </p:blipFill>
        <p:spPr bwMode="auto">
          <a:xfrm>
            <a:off x="6600825" y="3484563"/>
            <a:ext cx="2009775" cy="2679700"/>
          </a:xfrm>
          <a:prstGeom prst="rect">
            <a:avLst/>
          </a:prstGeom>
          <a:noFill/>
          <a:ln w="9525">
            <a:noFill/>
            <a:miter lim="800000"/>
            <a:headEnd/>
            <a:tailEnd/>
          </a:ln>
        </p:spPr>
      </p:pic>
      <p:pic>
        <p:nvPicPr>
          <p:cNvPr id="6" name="Picture 2" descr="IMG_2015"/>
          <p:cNvPicPr>
            <a:picLocks noChangeAspect="1" noChangeArrowheads="1"/>
          </p:cNvPicPr>
          <p:nvPr/>
        </p:nvPicPr>
        <p:blipFill>
          <a:blip r:embed="rId2" cstate="print"/>
          <a:srcRect/>
          <a:stretch>
            <a:fillRect/>
          </a:stretch>
        </p:blipFill>
        <p:spPr>
          <a:xfrm>
            <a:off x="4211960" y="332656"/>
            <a:ext cx="4060825" cy="2992438"/>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idx="4294967295"/>
          </p:nvPr>
        </p:nvSpPr>
        <p:spPr>
          <a:xfrm>
            <a:off x="0" y="1565275"/>
            <a:ext cx="3268663" cy="1419225"/>
          </a:xfrm>
          <a:solidFill>
            <a:srgbClr val="CCFFFF"/>
          </a:solidFill>
        </p:spPr>
        <p:txBody>
          <a:bodyPr/>
          <a:lstStyle/>
          <a:p>
            <a:r>
              <a:rPr lang="zh-CN" altLang="en-US" sz="4000" smtClean="0">
                <a:solidFill>
                  <a:srgbClr val="FF3300"/>
                </a:solidFill>
                <a:ea typeface="宋体" panose="02010600030101010101" pitchFamily="2" charset="-122"/>
              </a:rPr>
              <a:t>  </a:t>
            </a:r>
            <a:r>
              <a:rPr lang="zh-CN" altLang="en-US" sz="2800" smtClean="0">
                <a:solidFill>
                  <a:srgbClr val="FF3300"/>
                </a:solidFill>
                <a:latin typeface="黑体" panose="02010609060101010101" pitchFamily="49" charset="-122"/>
                <a:ea typeface="黑体" panose="02010609060101010101" pitchFamily="49" charset="-122"/>
              </a:rPr>
              <a:t>射  线  有  害</a:t>
            </a:r>
            <a:br>
              <a:rPr lang="zh-CN" altLang="en-US" sz="2800" smtClean="0">
                <a:solidFill>
                  <a:srgbClr val="FF3300"/>
                </a:solidFill>
                <a:latin typeface="黑体" panose="02010609060101010101" pitchFamily="49" charset="-122"/>
                <a:ea typeface="黑体" panose="02010609060101010101" pitchFamily="49" charset="-122"/>
              </a:rPr>
            </a:br>
            <a:r>
              <a:rPr lang="zh-CN" altLang="en-US" sz="2800" smtClean="0">
                <a:solidFill>
                  <a:srgbClr val="FF3300"/>
                </a:solidFill>
                <a:latin typeface="黑体" panose="02010609060101010101" pitchFamily="49" charset="-122"/>
                <a:ea typeface="黑体" panose="02010609060101010101" pitchFamily="49" charset="-122"/>
              </a:rPr>
              <a:t>  非  请  勿  入</a:t>
            </a:r>
          </a:p>
        </p:txBody>
      </p:sp>
      <p:sp>
        <p:nvSpPr>
          <p:cNvPr id="98307" name="Rectangle 7"/>
          <p:cNvSpPr>
            <a:spLocks noGrp="1" noChangeArrowheads="1"/>
          </p:cNvSpPr>
          <p:nvPr>
            <p:ph type="body" idx="4294967295"/>
          </p:nvPr>
        </p:nvSpPr>
        <p:spPr>
          <a:xfrm>
            <a:off x="0" y="752475"/>
            <a:ext cx="7219950" cy="693738"/>
          </a:xfrm>
        </p:spPr>
        <p:txBody>
          <a:bodyPr/>
          <a:lstStyle/>
          <a:p>
            <a:r>
              <a:rPr lang="zh-CN" altLang="en-US" sz="3600" smtClean="0">
                <a:solidFill>
                  <a:srgbClr val="9900CC"/>
                </a:solidFill>
                <a:latin typeface="黑体" panose="02010609060101010101" pitchFamily="49" charset="-122"/>
                <a:ea typeface="黑体" panose="02010609060101010101" pitchFamily="49" charset="-122"/>
              </a:rPr>
              <a:t>机房门外灯箱处应设警示语句</a:t>
            </a:r>
          </a:p>
        </p:txBody>
      </p:sp>
      <p:sp>
        <p:nvSpPr>
          <p:cNvPr id="98308" name="Rectangle 2"/>
          <p:cNvSpPr>
            <a:spLocks noChangeArrowheads="1"/>
          </p:cNvSpPr>
          <p:nvPr/>
        </p:nvSpPr>
        <p:spPr bwMode="gray">
          <a:xfrm>
            <a:off x="2095500" y="3762375"/>
            <a:ext cx="3790950" cy="1038225"/>
          </a:xfrm>
          <a:prstGeom prst="rect">
            <a:avLst/>
          </a:prstGeom>
          <a:solidFill>
            <a:srgbClr val="FFCC99"/>
          </a:solidFill>
          <a:ln w="9525">
            <a:noFill/>
            <a:miter lim="800000"/>
          </a:ln>
          <a:effectLst>
            <a:outerShdw dist="35921" dir="2700000" algn="ctr" rotWithShape="0">
              <a:schemeClr val="bg2">
                <a:alpha val="50000"/>
              </a:schemeClr>
            </a:outerShdw>
          </a:effectLst>
        </p:spPr>
        <p:txBody>
          <a:bodyPr anchor="ctr"/>
          <a:lstStyle/>
          <a:p>
            <a:pPr eaLnBrk="0" hangingPunct="0"/>
            <a:r>
              <a:rPr lang="zh-CN" altLang="en-US" sz="4000" b="1">
                <a:solidFill>
                  <a:srgbClr val="FF3300"/>
                </a:solidFill>
                <a:ea typeface="宋体" panose="02010600030101010101" pitchFamily="2" charset="-122"/>
              </a:rPr>
              <a:t>  </a:t>
            </a:r>
            <a:r>
              <a:rPr lang="zh-CN" altLang="en-US" sz="2800" b="1">
                <a:solidFill>
                  <a:srgbClr val="FF3300"/>
                </a:solidFill>
                <a:latin typeface="黑体" panose="02010609060101010101" pitchFamily="49" charset="-122"/>
              </a:rPr>
              <a:t>红灯亮，请勿靠近</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Rot="1" noChangeArrowheads="1"/>
          </p:cNvSpPr>
          <p:nvPr>
            <p:ph type="title"/>
          </p:nvPr>
        </p:nvSpPr>
        <p:spPr/>
        <p:txBody>
          <a:bodyPr/>
          <a:lstStyle/>
          <a:p>
            <a:r>
              <a:rPr lang="zh-CN" altLang="en-US" sz="2400" dirty="0" smtClean="0"/>
              <a:t>问：医</a:t>
            </a:r>
            <a:r>
              <a:rPr lang="zh-CN" altLang="en-US" sz="2400" dirty="0"/>
              <a:t>疗机构拟购置增加一台</a:t>
            </a:r>
            <a:r>
              <a:rPr lang="en-US" altLang="zh-CN" sz="2400" dirty="0"/>
              <a:t>CT</a:t>
            </a:r>
            <a:r>
              <a:rPr lang="zh-CN" altLang="en-US" sz="2400" dirty="0"/>
              <a:t>机，使用前应办哪些手续？</a:t>
            </a:r>
          </a:p>
        </p:txBody>
      </p:sp>
      <p:sp>
        <p:nvSpPr>
          <p:cNvPr id="561155" name="Rectangle 3"/>
          <p:cNvSpPr>
            <a:spLocks noGrp="1" noChangeArrowheads="1"/>
          </p:cNvSpPr>
          <p:nvPr>
            <p:ph idx="1"/>
          </p:nvPr>
        </p:nvSpPr>
        <p:spPr/>
        <p:txBody>
          <a:bodyPr/>
          <a:lstStyle/>
          <a:p>
            <a:pPr>
              <a:lnSpc>
                <a:spcPct val="80000"/>
              </a:lnSpc>
            </a:pPr>
            <a:endParaRPr lang="zh-CN" altLang="en-US" sz="1800" dirty="0"/>
          </a:p>
          <a:p>
            <a:r>
              <a:rPr lang="zh-CN" altLang="en-US" sz="1800" dirty="0"/>
              <a:t>医疗机构新增一台</a:t>
            </a:r>
            <a:r>
              <a:rPr lang="en-US" altLang="zh-CN" sz="1800" dirty="0"/>
              <a:t>CT</a:t>
            </a:r>
            <a:r>
              <a:rPr lang="zh-CN" altLang="en-US" sz="1800" dirty="0"/>
              <a:t>机，无论是安置在原有机房还是新建机房，都涉及到放射诊疗工作场所新、改、扩建建设项目（以下简称建设项目</a:t>
            </a:r>
            <a:r>
              <a:rPr lang="zh-CN" altLang="en-US" sz="1800" dirty="0" smtClean="0"/>
              <a:t>）。</a:t>
            </a:r>
            <a:endParaRPr lang="en-US" altLang="zh-CN" sz="1800" dirty="0" smtClean="0"/>
          </a:p>
          <a:p>
            <a:r>
              <a:rPr lang="en-US" altLang="zh-CN" sz="1800" dirty="0" smtClean="0"/>
              <a:t>1</a:t>
            </a:r>
            <a:r>
              <a:rPr lang="zh-CN" altLang="en-US" sz="1800" dirty="0" smtClean="0"/>
              <a:t>、首先进行建</a:t>
            </a:r>
            <a:r>
              <a:rPr lang="zh-CN" altLang="en-US" sz="1800" dirty="0"/>
              <a:t>设项目进行</a:t>
            </a:r>
            <a:r>
              <a:rPr lang="zh-CN" altLang="en-US" sz="1800" dirty="0">
                <a:solidFill>
                  <a:srgbClr val="FF0000"/>
                </a:solidFill>
              </a:rPr>
              <a:t>职业危害放射防护预评价</a:t>
            </a:r>
            <a:r>
              <a:rPr lang="zh-CN" altLang="en-US" sz="1800" dirty="0" smtClean="0">
                <a:solidFill>
                  <a:srgbClr val="FF0000"/>
                </a:solidFill>
              </a:rPr>
              <a:t>。</a:t>
            </a:r>
            <a:r>
              <a:rPr lang="en-US" altLang="zh-CN" sz="1800" dirty="0" smtClean="0"/>
              <a:t>CT</a:t>
            </a:r>
            <a:r>
              <a:rPr lang="zh-CN" altLang="en-US" sz="1800" dirty="0"/>
              <a:t>机放射诊疗建设项目属于危害一般类的放射诊疗建设项目，其职业病危害放射防护预评价报告一般不需要评价机构组织专家评审，但当地省级卫生计生行政部门另有规定的除外</a:t>
            </a:r>
            <a:r>
              <a:rPr lang="zh-CN" altLang="en-US" sz="1800" dirty="0" smtClean="0"/>
              <a:t>。医疗机构应当在建设项目施工前向相应的卫生计生行政部门提交职业病危害放射防护预评价报告，申请进行</a:t>
            </a:r>
            <a:r>
              <a:rPr lang="zh-CN" altLang="en-US" sz="1800" dirty="0" smtClean="0">
                <a:solidFill>
                  <a:srgbClr val="FF0000"/>
                </a:solidFill>
              </a:rPr>
              <a:t>建</a:t>
            </a:r>
            <a:r>
              <a:rPr lang="zh-CN" altLang="en-US" sz="1800" dirty="0">
                <a:solidFill>
                  <a:srgbClr val="FF0000"/>
                </a:solidFill>
              </a:rPr>
              <a:t>设项目卫生审查（或备案）</a:t>
            </a:r>
            <a:r>
              <a:rPr lang="zh-CN" altLang="en-US" sz="1800" dirty="0"/>
              <a:t>，经审核符合国家相关卫生标准和要求的，</a:t>
            </a:r>
            <a:r>
              <a:rPr lang="zh-CN" altLang="en-US" sz="1800" dirty="0">
                <a:solidFill>
                  <a:srgbClr val="FF0000"/>
                </a:solidFill>
              </a:rPr>
              <a:t>方可施工</a:t>
            </a:r>
            <a:r>
              <a:rPr lang="zh-CN" altLang="en-US" sz="1800" dirty="0"/>
              <a:t>。</a:t>
            </a:r>
          </a:p>
          <a:p>
            <a:r>
              <a:rPr lang="en-US" altLang="zh-CN" sz="1800" dirty="0" smtClean="0"/>
              <a:t>2</a:t>
            </a:r>
            <a:r>
              <a:rPr lang="zh-CN" altLang="en-US" sz="1800" dirty="0" smtClean="0"/>
              <a:t>、其</a:t>
            </a:r>
            <a:r>
              <a:rPr lang="zh-CN" altLang="en-US" sz="1800" dirty="0"/>
              <a:t>次，医疗机构在放射诊疗（</a:t>
            </a:r>
            <a:r>
              <a:rPr lang="en-US" altLang="zh-CN" sz="1800" dirty="0"/>
              <a:t>CT</a:t>
            </a:r>
            <a:r>
              <a:rPr lang="zh-CN" altLang="en-US" sz="1800" dirty="0"/>
              <a:t>机）建设项目竣工验收前，应当委托有资质的放射卫生技术服务机构进行</a:t>
            </a:r>
            <a:r>
              <a:rPr lang="zh-CN" altLang="en-US" sz="1800" dirty="0">
                <a:solidFill>
                  <a:srgbClr val="FF0000"/>
                </a:solidFill>
              </a:rPr>
              <a:t>职业病危害控制效果评价</a:t>
            </a:r>
            <a:r>
              <a:rPr lang="zh-CN" altLang="en-US" sz="1800" dirty="0"/>
              <a:t>，完成后向相应的卫生计生行政部门</a:t>
            </a:r>
            <a:r>
              <a:rPr lang="zh-CN" altLang="en-US" sz="1800" dirty="0">
                <a:solidFill>
                  <a:srgbClr val="FF0000"/>
                </a:solidFill>
              </a:rPr>
              <a:t>申请放射防护设施的竣工验收。</a:t>
            </a:r>
          </a:p>
          <a:p>
            <a:r>
              <a:rPr lang="en-US" altLang="zh-CN" sz="1800" dirty="0" smtClean="0"/>
              <a:t>3</a:t>
            </a:r>
            <a:r>
              <a:rPr lang="zh-CN" altLang="en-US" sz="1800" dirty="0" smtClean="0"/>
              <a:t>、放</a:t>
            </a:r>
            <a:r>
              <a:rPr lang="zh-CN" altLang="en-US" sz="1800" dirty="0"/>
              <a:t>射诊疗建设项目放射防护设施验收合格后，医疗机构应向相应的卫生计生行政部门提出</a:t>
            </a:r>
            <a:r>
              <a:rPr lang="zh-CN" altLang="en-US" sz="1800" dirty="0">
                <a:solidFill>
                  <a:srgbClr val="FF0000"/>
                </a:solidFill>
              </a:rPr>
              <a:t>放射诊疗许可申请</a:t>
            </a:r>
            <a:r>
              <a:rPr lang="zh-CN" altLang="en-US" sz="1800" dirty="0"/>
              <a:t>，取得许可后方可开展放射诊疗工作。如果该医疗机构之前没有</a:t>
            </a:r>
            <a:r>
              <a:rPr lang="en-US" altLang="zh-CN" sz="1800" dirty="0"/>
              <a:t>CT,</a:t>
            </a:r>
            <a:r>
              <a:rPr lang="zh-CN" altLang="en-US" sz="1800" dirty="0"/>
              <a:t>拟新增的是第一台</a:t>
            </a:r>
            <a:r>
              <a:rPr lang="en-US" altLang="zh-CN" sz="1800" dirty="0"/>
              <a:t>CT</a:t>
            </a:r>
            <a:r>
              <a:rPr lang="zh-CN" altLang="en-US" sz="1800" dirty="0"/>
              <a:t>，该台设备取得放射诊疗许可后，还需到核发</a:t>
            </a:r>
            <a:r>
              <a:rPr lang="en-US" altLang="zh-CN" sz="1800" dirty="0"/>
              <a:t>《</a:t>
            </a:r>
            <a:r>
              <a:rPr lang="zh-CN" altLang="en-US" sz="1800" dirty="0"/>
              <a:t>医疗机构执业许可证</a:t>
            </a:r>
            <a:r>
              <a:rPr lang="en-US" altLang="zh-CN" sz="1800" dirty="0"/>
              <a:t>》</a:t>
            </a:r>
            <a:r>
              <a:rPr lang="zh-CN" altLang="en-US" sz="1800" dirty="0"/>
              <a:t>的卫生计生行政执业登记部门办理</a:t>
            </a:r>
            <a:r>
              <a:rPr lang="en-US" altLang="zh-CN" sz="1800" dirty="0"/>
              <a:t>CT</a:t>
            </a:r>
            <a:r>
              <a:rPr lang="zh-CN" altLang="en-US" sz="1800" dirty="0"/>
              <a:t>诊断专</a:t>
            </a:r>
            <a:r>
              <a:rPr lang="zh-CN" altLang="en-US" sz="1800" dirty="0">
                <a:solidFill>
                  <a:srgbClr val="FF0000"/>
                </a:solidFill>
              </a:rPr>
              <a:t>业二级诊疗科目登记</a:t>
            </a:r>
            <a:r>
              <a:rPr lang="zh-CN" altLang="en-US" sz="1800" dirty="0"/>
              <a:t>手续</a:t>
            </a:r>
            <a:r>
              <a:rPr lang="en-US" altLang="zh-CN" sz="1800" dirty="0"/>
              <a:t>,</a:t>
            </a:r>
            <a:r>
              <a:rPr lang="zh-CN" altLang="en-US" sz="1800" dirty="0"/>
              <a:t>经</a:t>
            </a:r>
            <a:r>
              <a:rPr lang="zh-CN" altLang="en-US" sz="1800" dirty="0">
                <a:solidFill>
                  <a:srgbClr val="FF0000"/>
                </a:solidFill>
              </a:rPr>
              <a:t>核准登记后方可开展放射诊疗工作</a:t>
            </a:r>
            <a:r>
              <a:rPr lang="zh-CN" altLang="en-US" sz="1800" dirty="0"/>
              <a:t>。</a:t>
            </a:r>
          </a:p>
        </p:txBody>
      </p:sp>
      <p:sp>
        <p:nvSpPr>
          <p:cNvPr id="4" name="灯片编号占位符 4"/>
          <p:cNvSpPr>
            <a:spLocks noGrp="1"/>
          </p:cNvSpPr>
          <p:nvPr>
            <p:ph type="sldNum" sz="quarter" idx="12"/>
          </p:nvPr>
        </p:nvSpPr>
        <p:spPr/>
        <p:txBody>
          <a:bodyPr/>
          <a:lstStyle/>
          <a:p>
            <a:fld id="{9B3E879D-9F88-4B8E-8844-7408A6405BAC}" type="slidenum">
              <a:rPr lang="zh-CN" altLang="en-US"/>
              <a:t>25</a:t>
            </a:fld>
            <a:endParaRPr lang="en-US" altLang="zh-C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p:cNvSpPr>
          <p:nvPr>
            <p:ph type="title"/>
          </p:nvPr>
        </p:nvSpPr>
        <p:spPr/>
        <p:txBody>
          <a:bodyPr wrap="square" lIns="91440" tIns="45720" rIns="91440" bIns="45720" anchor="ctr"/>
          <a:lstStyle/>
          <a:p>
            <a:r>
              <a:rPr lang="zh-CN" altLang="en-US" sz="2000" dirty="0" smtClean="0">
                <a:solidFill>
                  <a:schemeClr val="tx1"/>
                </a:solidFill>
                <a:ea typeface="华文仿宋" panose="02010600040101010101" charset="-122"/>
              </a:rPr>
              <a:t>机构管理</a:t>
            </a:r>
            <a:endParaRPr lang="zh-CN" altLang="en-US" sz="2000" dirty="0">
              <a:ea typeface="华文仿宋" panose="02010600040101010101" charset="-122"/>
            </a:endParaRPr>
          </a:p>
        </p:txBody>
      </p:sp>
      <p:sp>
        <p:nvSpPr>
          <p:cNvPr id="26626" name="Rectangle 3"/>
          <p:cNvSpPr>
            <a:spLocks noGrp="1"/>
          </p:cNvSpPr>
          <p:nvPr>
            <p:ph idx="1"/>
          </p:nvPr>
        </p:nvSpPr>
        <p:spPr/>
        <p:txBody>
          <a:bodyPr wrap="square" lIns="91440" tIns="45720" rIns="91440" bIns="45720" anchor="t">
            <a:normAutofit/>
          </a:bodyPr>
          <a:lstStyle/>
          <a:p>
            <a:pPr eaLnBrk="1" hangingPunct="1">
              <a:lnSpc>
                <a:spcPts val="2800"/>
              </a:lnSpc>
            </a:pPr>
            <a:r>
              <a:rPr lang="en-US" altLang="zh-CN" sz="1600" dirty="0">
                <a:latin typeface="楷体_GB2312"/>
                <a:ea typeface="华文仿宋" panose="02010600040101010101" charset="-122"/>
              </a:rPr>
              <a:t>《</a:t>
            </a:r>
            <a:r>
              <a:rPr lang="zh-CN" altLang="en-US" sz="1600" dirty="0">
                <a:latin typeface="楷体_GB2312"/>
                <a:ea typeface="华文仿宋" panose="02010600040101010101" charset="-122"/>
              </a:rPr>
              <a:t>放射诊疗许可证</a:t>
            </a:r>
            <a:r>
              <a:rPr lang="en-US" altLang="zh-CN" sz="1600" dirty="0">
                <a:latin typeface="楷体_GB2312"/>
                <a:ea typeface="华文仿宋" panose="02010600040101010101" charset="-122"/>
              </a:rPr>
              <a:t>》</a:t>
            </a:r>
            <a:r>
              <a:rPr lang="zh-CN" altLang="en-US" sz="1600" dirty="0">
                <a:latin typeface="楷体_GB2312"/>
                <a:ea typeface="华文仿宋" panose="02010600040101010101" charset="-122"/>
              </a:rPr>
              <a:t>的变更情况</a:t>
            </a:r>
          </a:p>
          <a:p>
            <a:pPr eaLnBrk="1" hangingPunct="1">
              <a:lnSpc>
                <a:spcPts val="2800"/>
              </a:lnSpc>
            </a:pPr>
            <a:r>
              <a:rPr lang="zh-CN" altLang="en-US" sz="1600" dirty="0">
                <a:latin typeface="楷体_GB2312"/>
                <a:ea typeface="华文仿宋" panose="02010600040101010101" charset="-122"/>
              </a:rPr>
              <a:t>  医疗机构变更放射诊疗项目的，是否向放射诊疗许可批准机关提出许可变更申请，是否未经批准擅自变更；医疗机构是否向卫生计生行政执业登记部门提出诊疗科目变更申请。</a:t>
            </a:r>
          </a:p>
          <a:p>
            <a:pPr eaLnBrk="1" hangingPunct="1">
              <a:lnSpc>
                <a:spcPts val="2800"/>
              </a:lnSpc>
            </a:pPr>
            <a:r>
              <a:rPr lang="en-US" altLang="zh-CN" sz="1600" dirty="0">
                <a:latin typeface="楷体_GB2312"/>
                <a:ea typeface="华文仿宋" panose="02010600040101010101" charset="-122"/>
              </a:rPr>
              <a:t>《</a:t>
            </a:r>
            <a:r>
              <a:rPr lang="zh-CN" altLang="en-US" sz="1600" dirty="0">
                <a:latin typeface="楷体_GB2312"/>
                <a:ea typeface="华文仿宋" panose="02010600040101010101" charset="-122"/>
              </a:rPr>
              <a:t>放射诊疗许可证</a:t>
            </a:r>
            <a:r>
              <a:rPr lang="en-US" altLang="zh-CN" sz="1600" dirty="0">
                <a:latin typeface="楷体_GB2312"/>
                <a:ea typeface="华文仿宋" panose="02010600040101010101" charset="-122"/>
              </a:rPr>
              <a:t>》</a:t>
            </a:r>
            <a:r>
              <a:rPr lang="zh-CN" altLang="en-US" sz="1600" dirty="0">
                <a:latin typeface="楷体_GB2312"/>
                <a:ea typeface="华文仿宋" panose="02010600040101010101" charset="-122"/>
              </a:rPr>
              <a:t>变更的情况：医疗机构变更单位名称、法定代表人或负责人、地址的，是否向卫生计生行政部门申请提出变更；医疗机构改变放射诊疗场所如迁址、新、改、扩建或新增诊疗设备，是否按照新办放射诊疗许可程序办理；是否向对变更项目有审批权的卫生计生行政部门申请办理变更手续。</a:t>
            </a:r>
          </a:p>
        </p:txBody>
      </p:sp>
      <p:sp>
        <p:nvSpPr>
          <p:cNvPr id="26627"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26</a:t>
            </a:fld>
            <a:endParaRPr lang="zh-CN" altLang="en-US" sz="1200" dirty="0">
              <a:solidFill>
                <a:srgbClr val="898989"/>
              </a:solidFil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25602" name="Rectangle 3"/>
          <p:cNvSpPr>
            <a:spLocks noGrp="1"/>
          </p:cNvSpPr>
          <p:nvPr>
            <p:ph idx="1"/>
          </p:nvPr>
        </p:nvSpPr>
        <p:spPr/>
        <p:txBody>
          <a:bodyPr wrap="square" lIns="91440" tIns="45720" rIns="91440" bIns="45720" anchor="t">
            <a:normAutofit/>
          </a:bodyPr>
          <a:lstStyle/>
          <a:p>
            <a:pPr eaLnBrk="1" hangingPunct="1">
              <a:lnSpc>
                <a:spcPts val="2800"/>
              </a:lnSpc>
            </a:pPr>
            <a:r>
              <a:rPr lang="en-US" altLang="zh-CN" sz="1600" dirty="0">
                <a:ea typeface="华文仿宋" panose="02010600040101010101" charset="-122"/>
              </a:rPr>
              <a:t>《</a:t>
            </a:r>
            <a:r>
              <a:rPr lang="zh-CN" altLang="en-US" sz="1600" dirty="0">
                <a:ea typeface="华文仿宋" panose="02010600040101010101" charset="-122"/>
              </a:rPr>
              <a:t>放射诊疗许可证</a:t>
            </a:r>
            <a:r>
              <a:rPr lang="en-US" altLang="zh-CN" sz="1600" dirty="0">
                <a:ea typeface="华文仿宋" panose="02010600040101010101" charset="-122"/>
              </a:rPr>
              <a:t>》</a:t>
            </a:r>
            <a:r>
              <a:rPr lang="zh-CN" altLang="en-US" sz="1600" dirty="0">
                <a:ea typeface="华文仿宋" panose="02010600040101010101" charset="-122"/>
              </a:rPr>
              <a:t>的校验情况。</a:t>
            </a:r>
          </a:p>
          <a:p>
            <a:pPr eaLnBrk="1" hangingPunct="1">
              <a:lnSpc>
                <a:spcPts val="2800"/>
              </a:lnSpc>
            </a:pPr>
            <a:r>
              <a:rPr lang="zh-CN" altLang="en-US" sz="1600" dirty="0">
                <a:ea typeface="华文仿宋" panose="02010600040101010101" charset="-122"/>
              </a:rPr>
              <a:t>    取得</a:t>
            </a:r>
            <a:r>
              <a:rPr lang="en-US" altLang="zh-CN" sz="1600" dirty="0">
                <a:ea typeface="华文仿宋" panose="02010600040101010101" charset="-122"/>
              </a:rPr>
              <a:t>《</a:t>
            </a:r>
            <a:r>
              <a:rPr lang="zh-CN" altLang="en-US" sz="1600" dirty="0">
                <a:ea typeface="华文仿宋" panose="02010600040101010101" charset="-122"/>
              </a:rPr>
              <a:t>放射诊疗许可证</a:t>
            </a:r>
            <a:r>
              <a:rPr lang="en-US" altLang="zh-CN" sz="1600" dirty="0">
                <a:ea typeface="华文仿宋" panose="02010600040101010101" charset="-122"/>
              </a:rPr>
              <a:t>》</a:t>
            </a:r>
            <a:r>
              <a:rPr lang="zh-CN" altLang="en-US" sz="1600" dirty="0">
                <a:ea typeface="华文仿宋" panose="02010600040101010101" charset="-122"/>
              </a:rPr>
              <a:t>的医疗机构是否按照</a:t>
            </a:r>
            <a:r>
              <a:rPr lang="en-US" altLang="zh-CN" sz="1600" dirty="0">
                <a:ea typeface="华文仿宋" panose="02010600040101010101" charset="-122"/>
              </a:rPr>
              <a:t>《</a:t>
            </a:r>
            <a:r>
              <a:rPr lang="zh-CN" altLang="en-US" sz="1600" dirty="0">
                <a:ea typeface="华文仿宋" panose="02010600040101010101" charset="-122"/>
              </a:rPr>
              <a:t>放射诊疗管理规定</a:t>
            </a:r>
            <a:r>
              <a:rPr lang="en-US" altLang="zh-CN" sz="1600" dirty="0">
                <a:ea typeface="华文仿宋" panose="02010600040101010101" charset="-122"/>
              </a:rPr>
              <a:t>》</a:t>
            </a:r>
            <a:r>
              <a:rPr lang="zh-CN" altLang="en-US" sz="1600" dirty="0">
                <a:ea typeface="华文仿宋" panose="02010600040101010101" charset="-122"/>
              </a:rPr>
              <a:t>和</a:t>
            </a:r>
            <a:r>
              <a:rPr lang="en-US" altLang="zh-CN" sz="1600" dirty="0">
                <a:ea typeface="华文仿宋" panose="02010600040101010101" charset="-122"/>
              </a:rPr>
              <a:t>《</a:t>
            </a:r>
            <a:r>
              <a:rPr lang="zh-CN" altLang="en-US" sz="1600" dirty="0">
                <a:ea typeface="华文仿宋" panose="02010600040101010101" charset="-122"/>
              </a:rPr>
              <a:t>放射诊疗许可证发放管理程序</a:t>
            </a:r>
            <a:r>
              <a:rPr lang="en-US" altLang="zh-CN" sz="1600" dirty="0">
                <a:ea typeface="华文仿宋" panose="02010600040101010101" charset="-122"/>
              </a:rPr>
              <a:t>》</a:t>
            </a:r>
            <a:r>
              <a:rPr lang="zh-CN" altLang="en-US" sz="1600" dirty="0">
                <a:ea typeface="华文仿宋" panose="02010600040101010101" charset="-122"/>
              </a:rPr>
              <a:t>要求，在规定的期限向有关</a:t>
            </a:r>
            <a:r>
              <a:rPr lang="zh-CN" altLang="en-US" sz="1600" dirty="0" smtClean="0">
                <a:ea typeface="华文仿宋" panose="02010600040101010101" charset="-122"/>
              </a:rPr>
              <a:t>卫生行政</a:t>
            </a:r>
            <a:r>
              <a:rPr lang="zh-CN" altLang="en-US" sz="1600" dirty="0">
                <a:ea typeface="华文仿宋" panose="02010600040101010101" charset="-122"/>
              </a:rPr>
              <a:t>部门申请</a:t>
            </a:r>
            <a:r>
              <a:rPr lang="en-US" altLang="zh-CN" sz="1600" dirty="0">
                <a:ea typeface="华文仿宋" panose="02010600040101010101" charset="-122"/>
              </a:rPr>
              <a:t>《</a:t>
            </a:r>
            <a:r>
              <a:rPr lang="zh-CN" altLang="en-US" sz="1600" dirty="0">
                <a:ea typeface="华文仿宋" panose="02010600040101010101" charset="-122"/>
              </a:rPr>
              <a:t>放射诊疗许可证</a:t>
            </a:r>
            <a:r>
              <a:rPr lang="en-US" altLang="zh-CN" sz="1600" dirty="0">
                <a:ea typeface="华文仿宋" panose="02010600040101010101" charset="-122"/>
              </a:rPr>
              <a:t>》</a:t>
            </a:r>
            <a:r>
              <a:rPr lang="zh-CN" altLang="en-US" sz="1600" dirty="0">
                <a:ea typeface="华文仿宋" panose="02010600040101010101" charset="-122"/>
              </a:rPr>
              <a:t>校验，并取得校验凭证。</a:t>
            </a:r>
          </a:p>
          <a:p>
            <a:pPr eaLnBrk="1" hangingPunct="1">
              <a:lnSpc>
                <a:spcPts val="2800"/>
              </a:lnSpc>
            </a:pPr>
            <a:r>
              <a:rPr lang="en-US" altLang="zh-CN" sz="1600" dirty="0">
                <a:ea typeface="华文仿宋" panose="02010600040101010101" charset="-122"/>
              </a:rPr>
              <a:t>《</a:t>
            </a:r>
            <a:r>
              <a:rPr lang="zh-CN" altLang="en-US" sz="1600" dirty="0">
                <a:ea typeface="华文仿宋" panose="02010600040101010101" charset="-122"/>
              </a:rPr>
              <a:t>放射诊疗许可证</a:t>
            </a:r>
            <a:r>
              <a:rPr lang="en-US" altLang="zh-CN" sz="1600" dirty="0">
                <a:ea typeface="华文仿宋" panose="02010600040101010101" charset="-122"/>
              </a:rPr>
              <a:t>》</a:t>
            </a:r>
            <a:r>
              <a:rPr lang="zh-CN" altLang="en-US" sz="1600" dirty="0">
                <a:ea typeface="华文仿宋" panose="02010600040101010101" charset="-122"/>
              </a:rPr>
              <a:t>校验周期。</a:t>
            </a:r>
          </a:p>
          <a:p>
            <a:pPr eaLnBrk="1" hangingPunct="1">
              <a:lnSpc>
                <a:spcPts val="2800"/>
              </a:lnSpc>
            </a:pPr>
            <a:r>
              <a:rPr lang="en-US" altLang="zh-CN" sz="1600" dirty="0">
                <a:ea typeface="华文仿宋" panose="02010600040101010101" charset="-122"/>
              </a:rPr>
              <a:t>《</a:t>
            </a:r>
            <a:r>
              <a:rPr lang="zh-CN" altLang="en-US" sz="1600" dirty="0">
                <a:ea typeface="华文仿宋" panose="02010600040101010101" charset="-122"/>
              </a:rPr>
              <a:t>放射诊疗许可证</a:t>
            </a:r>
            <a:r>
              <a:rPr lang="en-US" altLang="zh-CN" sz="1600" dirty="0">
                <a:ea typeface="华文仿宋" panose="02010600040101010101" charset="-122"/>
              </a:rPr>
              <a:t>》  </a:t>
            </a:r>
            <a:r>
              <a:rPr lang="zh-CN" altLang="en-US" sz="1600" dirty="0">
                <a:ea typeface="华文仿宋" panose="02010600040101010101" charset="-122"/>
              </a:rPr>
              <a:t>与</a:t>
            </a:r>
            <a:r>
              <a:rPr lang="en-US" altLang="zh-CN" sz="1600" dirty="0">
                <a:ea typeface="华文仿宋" panose="02010600040101010101" charset="-122"/>
              </a:rPr>
              <a:t>《</a:t>
            </a:r>
            <a:r>
              <a:rPr lang="zh-CN" altLang="en-US" sz="1600" dirty="0">
                <a:ea typeface="华文仿宋" panose="02010600040101010101" charset="-122"/>
              </a:rPr>
              <a:t>医疗机构执业许可证</a:t>
            </a:r>
            <a:r>
              <a:rPr lang="en-US" altLang="zh-CN" sz="1600" dirty="0">
                <a:ea typeface="华文仿宋" panose="02010600040101010101" charset="-122"/>
              </a:rPr>
              <a:t>》</a:t>
            </a:r>
            <a:r>
              <a:rPr lang="zh-CN" altLang="en-US" sz="1600" dirty="0">
                <a:ea typeface="华文仿宋" panose="02010600040101010101" charset="-122"/>
              </a:rPr>
              <a:t>是否同时校验；床位在</a:t>
            </a:r>
            <a:r>
              <a:rPr lang="en-US" altLang="zh-CN" sz="1600" dirty="0">
                <a:ea typeface="华文仿宋" panose="02010600040101010101" charset="-122"/>
              </a:rPr>
              <a:t>100</a:t>
            </a:r>
            <a:r>
              <a:rPr lang="zh-CN" altLang="en-US" sz="1600" dirty="0">
                <a:ea typeface="华文仿宋" panose="02010600040101010101" charset="-122"/>
              </a:rPr>
              <a:t>张以上（包含</a:t>
            </a:r>
            <a:r>
              <a:rPr lang="en-US" altLang="zh-CN" sz="1600" dirty="0">
                <a:ea typeface="华文仿宋" panose="02010600040101010101" charset="-122"/>
              </a:rPr>
              <a:t>100</a:t>
            </a:r>
            <a:r>
              <a:rPr lang="zh-CN" altLang="en-US" sz="1600" dirty="0">
                <a:ea typeface="华文仿宋" panose="02010600040101010101" charset="-122"/>
              </a:rPr>
              <a:t>张）的综合医院、中医医院、中西医结合医院、民族医院以及专科医院、疗养院、康复医院、妇幼保健院、 急救中心、临床检验中心和专科疾病防治机构的校验期限是否为</a:t>
            </a:r>
            <a:r>
              <a:rPr lang="en-US" altLang="zh-CN" sz="1600" dirty="0">
                <a:ea typeface="华文仿宋" panose="02010600040101010101" charset="-122"/>
              </a:rPr>
              <a:t>3</a:t>
            </a:r>
            <a:r>
              <a:rPr lang="zh-CN" altLang="en-US" sz="1600" dirty="0">
                <a:ea typeface="华文仿宋" panose="02010600040101010101" charset="-122"/>
              </a:rPr>
              <a:t>年；其他医疗机构包括中外合资合作医疗机构、床位在</a:t>
            </a:r>
            <a:r>
              <a:rPr lang="en-US" altLang="zh-CN" sz="1600" dirty="0">
                <a:ea typeface="华文仿宋" panose="02010600040101010101" charset="-122"/>
              </a:rPr>
              <a:t>100</a:t>
            </a:r>
            <a:r>
              <a:rPr lang="zh-CN" altLang="en-US" sz="1600" dirty="0">
                <a:ea typeface="华文仿宋" panose="02010600040101010101" charset="-122"/>
              </a:rPr>
              <a:t>张以下的医疗机构校验期是否为</a:t>
            </a:r>
            <a:r>
              <a:rPr lang="en-US" altLang="zh-CN" sz="1600" dirty="0">
                <a:ea typeface="华文仿宋" panose="02010600040101010101" charset="-122"/>
              </a:rPr>
              <a:t>1</a:t>
            </a:r>
            <a:r>
              <a:rPr lang="zh-CN" altLang="en-US" sz="1600" dirty="0">
                <a:ea typeface="华文仿宋" panose="02010600040101010101" charset="-122"/>
              </a:rPr>
              <a:t>年。</a:t>
            </a:r>
          </a:p>
        </p:txBody>
      </p:sp>
      <p:sp>
        <p:nvSpPr>
          <p:cNvPr id="25603"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27</a:t>
            </a:fld>
            <a:endParaRPr lang="zh-CN" altLang="en-US" sz="1200" dirty="0">
              <a:solidFill>
                <a:srgbClr val="898989"/>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27650" name="Rectangle 3"/>
          <p:cNvSpPr>
            <a:spLocks noGrp="1"/>
          </p:cNvSpPr>
          <p:nvPr>
            <p:ph idx="1"/>
          </p:nvPr>
        </p:nvSpPr>
        <p:spPr/>
        <p:txBody>
          <a:bodyPr wrap="square" lIns="91440" tIns="45720" rIns="91440" bIns="45720" anchor="t"/>
          <a:lstStyle/>
          <a:p>
            <a:pPr eaLnBrk="1" hangingPunct="1">
              <a:lnSpc>
                <a:spcPts val="2800"/>
              </a:lnSpc>
            </a:pPr>
            <a:r>
              <a:rPr lang="zh-CN" altLang="en-US" sz="1600" dirty="0">
                <a:ea typeface="华文仿宋" panose="02010600040101010101" charset="-122"/>
              </a:rPr>
              <a:t>放射诊疗许可证注销情况</a:t>
            </a:r>
          </a:p>
          <a:p>
            <a:pPr eaLnBrk="1" hangingPunct="1">
              <a:lnSpc>
                <a:spcPts val="2800"/>
              </a:lnSpc>
            </a:pPr>
            <a:r>
              <a:rPr lang="zh-CN" altLang="en-US" sz="1600" dirty="0">
                <a:ea typeface="华文仿宋" panose="02010600040101010101" charset="-122"/>
              </a:rPr>
              <a:t> 查阅放射诊疗许可证档案及有关部门注销公告资料，核查医疗机构是否存在逾期不申请校验或者擅自变更放射诊疗科目；校验或者办理变更时不符合相关要求，且逾期不改进或者改进后仍不符合要求；歇业或者停止诊疗科目连续一年以上；被卫生计生行政部门吊销</a:t>
            </a:r>
            <a:r>
              <a:rPr lang="en-US" altLang="zh-CN" sz="1600" dirty="0">
                <a:ea typeface="华文仿宋" panose="02010600040101010101" charset="-122"/>
              </a:rPr>
              <a:t>《</a:t>
            </a:r>
            <a:r>
              <a:rPr lang="zh-CN" altLang="en-US" sz="1600" dirty="0">
                <a:ea typeface="华文仿宋" panose="02010600040101010101" charset="-122"/>
              </a:rPr>
              <a:t>医疗机构执业许可证</a:t>
            </a:r>
            <a:r>
              <a:rPr lang="en-US" altLang="zh-CN" sz="1600" dirty="0">
                <a:ea typeface="华文仿宋" panose="02010600040101010101" charset="-122"/>
              </a:rPr>
              <a:t>》</a:t>
            </a:r>
            <a:r>
              <a:rPr lang="zh-CN" altLang="en-US" sz="1600" dirty="0">
                <a:ea typeface="华文仿宋" panose="02010600040101010101" charset="-122"/>
              </a:rPr>
              <a:t>等情形，未向原批准部门申请注销的情况。</a:t>
            </a:r>
          </a:p>
          <a:p>
            <a:pPr marL="0" indent="0" eaLnBrk="1" hangingPunct="1">
              <a:buNone/>
            </a:pPr>
            <a:endParaRPr lang="zh-CN" altLang="en-US" sz="2000" dirty="0">
              <a:ea typeface="华文仿宋" panose="02010600040101010101" charset="-122"/>
            </a:endParaRPr>
          </a:p>
        </p:txBody>
      </p:sp>
      <p:sp>
        <p:nvSpPr>
          <p:cNvPr id="27651"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28</a:t>
            </a:fld>
            <a:endParaRPr lang="zh-CN" altLang="en-US" sz="1200" dirty="0">
              <a:solidFill>
                <a:srgbClr val="898989"/>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rtlCol="0">
            <a:normAutofit fontScale="90000"/>
          </a:bodyPr>
          <a:lstStyle/>
          <a:p>
            <a:pPr>
              <a:defRPr/>
            </a:pPr>
            <a:r>
              <a:rPr lang="zh-CN" altLang="en-US" sz="4000" dirty="0" smtClean="0"/>
              <a:t>机构管理</a:t>
            </a:r>
            <a:r>
              <a:rPr lang="zh-CN" altLang="en-US" sz="4000" dirty="0" smtClean="0">
                <a:solidFill>
                  <a:srgbClr val="FF0000"/>
                </a:solidFill>
              </a:rPr>
              <a:t/>
            </a:r>
            <a:br>
              <a:rPr lang="zh-CN" altLang="en-US" sz="4000" dirty="0" smtClean="0">
                <a:solidFill>
                  <a:srgbClr val="FF0000"/>
                </a:solidFill>
              </a:rPr>
            </a:br>
            <a:endParaRPr lang="zh-CN" altLang="en-US" sz="4000" dirty="0" smtClean="0">
              <a:solidFill>
                <a:srgbClr val="FF0000"/>
              </a:solidFill>
            </a:endParaRPr>
          </a:p>
        </p:txBody>
      </p:sp>
      <p:sp>
        <p:nvSpPr>
          <p:cNvPr id="31746" name="Rectangle 3"/>
          <p:cNvSpPr>
            <a:spLocks noGrp="1" noChangeArrowheads="1"/>
          </p:cNvSpPr>
          <p:nvPr>
            <p:ph idx="1"/>
          </p:nvPr>
        </p:nvSpPr>
        <p:spPr/>
        <p:txBody>
          <a:bodyPr/>
          <a:lstStyle/>
          <a:p>
            <a:pPr eaLnBrk="1" hangingPunct="1"/>
            <a:r>
              <a:rPr lang="zh-CN" altLang="en-US" sz="2000" b="1" dirty="0" smtClean="0"/>
              <a:t>制度管理</a:t>
            </a:r>
          </a:p>
          <a:p>
            <a:pPr eaLnBrk="1" hangingPunct="1"/>
            <a:r>
              <a:rPr lang="zh-CN" altLang="en-US" sz="2000" b="1" dirty="0" smtClean="0">
                <a:solidFill>
                  <a:srgbClr val="FF0000"/>
                </a:solidFill>
              </a:rPr>
              <a:t>二、质量保证方案</a:t>
            </a:r>
          </a:p>
          <a:p>
            <a:pPr eaLnBrk="1" hangingPunct="1"/>
            <a:r>
              <a:rPr lang="zh-CN" altLang="en-US" sz="1800" b="1" dirty="0" smtClean="0">
                <a:latin typeface="楷体_GB2312" pitchFamily="49" charset="-122"/>
                <a:ea typeface="楷体_GB2312" pitchFamily="49" charset="-122"/>
              </a:rPr>
              <a:t>医疗机构应当制定与本单位从事的放射诊疗项目相适应的质量保证方案，遵守质量保证监测规范。</a:t>
            </a:r>
          </a:p>
          <a:p>
            <a:pPr eaLnBrk="1" hangingPunct="1"/>
            <a:r>
              <a:rPr lang="en-US" altLang="zh-CN" sz="1800" b="1" dirty="0" smtClean="0">
                <a:latin typeface="楷体_GB2312" pitchFamily="49" charset="-122"/>
                <a:ea typeface="楷体_GB2312" pitchFamily="49" charset="-122"/>
              </a:rPr>
              <a:t>GBZ179-2006  </a:t>
            </a:r>
            <a:r>
              <a:rPr lang="zh-CN" altLang="en-US" sz="1800" b="1" dirty="0" smtClean="0">
                <a:latin typeface="楷体_GB2312" pitchFamily="49" charset="-122"/>
                <a:ea typeface="楷体_GB2312" pitchFamily="49" charset="-122"/>
              </a:rPr>
              <a:t>医疗照射放射防护基本要求</a:t>
            </a:r>
          </a:p>
          <a:p>
            <a:pPr eaLnBrk="1" hangingPunct="1"/>
            <a:endParaRPr lang="zh-CN" altLang="en-US" sz="1800" b="1" dirty="0" smtClean="0">
              <a:latin typeface="楷体_GB2312" pitchFamily="49" charset="-122"/>
              <a:ea typeface="楷体_GB2312" pitchFamily="49" charset="-122"/>
            </a:endParaRPr>
          </a:p>
          <a:p>
            <a:pPr eaLnBrk="1" hangingPunct="1">
              <a:buFont typeface="Wingdings" panose="05000000000000000000" pitchFamily="2" charset="2"/>
              <a:buNone/>
            </a:pPr>
            <a:endParaRPr lang="zh-CN" altLang="en-US" sz="1800" b="1" dirty="0" smtClean="0">
              <a:solidFill>
                <a:srgbClr val="FF0000"/>
              </a:solidFill>
            </a:endParaRPr>
          </a:p>
          <a:p>
            <a:pPr eaLnBrk="1" hangingPunct="1"/>
            <a:endParaRPr lang="zh-CN" altLang="en-US" sz="1800" dirty="0" smtClean="0"/>
          </a:p>
        </p:txBody>
      </p:sp>
      <p:sp>
        <p:nvSpPr>
          <p:cNvPr id="31747" name="灯片编号占位符 4"/>
          <p:cNvSpPr>
            <a:spLocks noGrp="1" noChangeArrowheads="1"/>
          </p:cNvSpPr>
          <p:nvPr>
            <p:ph type="sldNum" sz="quarter" idx="12"/>
          </p:nvPr>
        </p:nvSpPr>
        <p:spPr bwMode="auto">
          <a:noFill/>
          <a:ln>
            <a:miter lim="800000"/>
          </a:ln>
        </p:spPr>
        <p:txBody>
          <a:bodyPr/>
          <a:lstStyle/>
          <a:p>
            <a:fld id="{233C9C4B-45A4-4564-99E2-E1D5268EF344}" type="slidenum">
              <a:rPr lang="zh-CN" altLang="en-US"/>
              <a:t>29</a:t>
            </a:fld>
            <a:endParaRPr lang="zh-CN" alt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b="1" dirty="0" smtClean="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latin typeface="微软雅黑" panose="020B0503020204020204" pitchFamily="34" charset="-122"/>
                <a:ea typeface="微软雅黑" panose="020B0503020204020204" pitchFamily="34" charset="-122"/>
              </a:rPr>
              <a:t>辐射防护概述</a:t>
            </a:r>
          </a:p>
          <a:p>
            <a:endParaRPr lang="zh-CN" altLang="en-US" dirty="0">
              <a:solidFill>
                <a:schemeClr val="accent1">
                  <a:lumMod val="60000"/>
                  <a:lumOff val="4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rtlCol="0">
            <a:normAutofit fontScale="90000"/>
          </a:bodyPr>
          <a:lstStyle/>
          <a:p>
            <a:pPr eaLnBrk="1" fontAlgn="auto" hangingPunct="1">
              <a:spcAft>
                <a:spcPts val="0"/>
              </a:spcAft>
              <a:defRPr/>
            </a:pPr>
            <a:r>
              <a:rPr lang="zh-CN" altLang="en-US" sz="2800" dirty="0" smtClean="0"/>
              <a:t>放射诊疗场所管理</a:t>
            </a:r>
            <a:br>
              <a:rPr lang="zh-CN" altLang="en-US" sz="2800" dirty="0" smtClean="0"/>
            </a:br>
            <a:endParaRPr lang="zh-CN" altLang="en-US" sz="2800" dirty="0" smtClean="0"/>
          </a:p>
        </p:txBody>
      </p:sp>
      <p:sp>
        <p:nvSpPr>
          <p:cNvPr id="31747" name="Rectangle 3"/>
          <p:cNvSpPr>
            <a:spLocks noGrp="1" noChangeArrowheads="1"/>
          </p:cNvSpPr>
          <p:nvPr>
            <p:ph idx="1"/>
          </p:nvPr>
        </p:nvSpPr>
        <p:spPr/>
        <p:txBody>
          <a:bodyPr>
            <a:normAutofit/>
          </a:bodyPr>
          <a:lstStyle/>
          <a:p>
            <a:pPr eaLnBrk="1" hangingPunct="1">
              <a:spcBef>
                <a:spcPct val="50000"/>
              </a:spcBef>
              <a:buFontTx/>
              <a:buNone/>
              <a:defRPr/>
            </a:pPr>
            <a:r>
              <a:rPr lang="zh-CN" altLang="en-US" sz="2000" b="1" dirty="0" smtClean="0">
                <a:latin typeface="+mn-ea"/>
              </a:rPr>
              <a:t>放射诊疗场所管理</a:t>
            </a:r>
          </a:p>
          <a:p>
            <a:pPr eaLnBrk="1" hangingPunct="1">
              <a:lnSpc>
                <a:spcPts val="2800"/>
              </a:lnSpc>
              <a:spcBef>
                <a:spcPct val="50000"/>
              </a:spcBef>
              <a:buFontTx/>
              <a:buNone/>
              <a:defRPr/>
            </a:pPr>
            <a:r>
              <a:rPr lang="en-US" altLang="zh-CN" sz="2000" dirty="0" smtClean="0">
                <a:latin typeface="+mn-ea"/>
              </a:rPr>
              <a:t>  </a:t>
            </a:r>
            <a:r>
              <a:rPr lang="en-US" altLang="zh-CN" sz="1600" dirty="0" smtClean="0">
                <a:latin typeface="+mn-ea"/>
              </a:rPr>
              <a:t>《</a:t>
            </a:r>
            <a:r>
              <a:rPr lang="zh-CN" altLang="en-US" sz="1600" dirty="0" smtClean="0">
                <a:latin typeface="+mn-ea"/>
              </a:rPr>
              <a:t>放射诊疗管理规定</a:t>
            </a:r>
            <a:r>
              <a:rPr lang="en-US" altLang="zh-CN" sz="1600" dirty="0" smtClean="0">
                <a:latin typeface="+mn-ea"/>
              </a:rPr>
              <a:t>》46</a:t>
            </a:r>
            <a:r>
              <a:rPr lang="zh-CN" altLang="en-US" sz="1600" dirty="0" smtClean="0">
                <a:latin typeface="+mn-ea"/>
              </a:rPr>
              <a:t>号令第二十一条规定医疗机构应当定期对放射诊疗工作场所、放射性同位素储存场所和防护设施进行放射防护检测，保证辐射水平符合有关规定或者</a:t>
            </a:r>
            <a:r>
              <a:rPr lang="zh-CN" altLang="en-US" sz="1600" dirty="0" smtClean="0">
                <a:solidFill>
                  <a:srgbClr val="CC0000"/>
                </a:solidFill>
                <a:latin typeface="+mn-ea"/>
              </a:rPr>
              <a:t>标准</a:t>
            </a:r>
            <a:r>
              <a:rPr lang="zh-CN" altLang="en-US" sz="1600" dirty="0" smtClean="0">
                <a:latin typeface="+mn-ea"/>
              </a:rPr>
              <a:t>。</a:t>
            </a:r>
            <a:endParaRPr lang="zh-CN" altLang="en-US" sz="1600" b="1" dirty="0" smtClean="0">
              <a:solidFill>
                <a:srgbClr val="FF0000"/>
              </a:solidFill>
              <a:latin typeface="+mn-ea"/>
            </a:endParaRPr>
          </a:p>
          <a:p>
            <a:pPr eaLnBrk="1" hangingPunct="1">
              <a:lnSpc>
                <a:spcPts val="2800"/>
              </a:lnSpc>
              <a:defRPr/>
            </a:pPr>
            <a:endParaRPr lang="zh-CN" altLang="en-US" sz="1600" dirty="0" smtClean="0"/>
          </a:p>
        </p:txBody>
      </p:sp>
      <p:sp>
        <p:nvSpPr>
          <p:cNvPr id="33795" name="灯片编号占位符 4"/>
          <p:cNvSpPr>
            <a:spLocks noGrp="1" noChangeArrowheads="1"/>
          </p:cNvSpPr>
          <p:nvPr>
            <p:ph type="sldNum" sz="quarter" idx="12"/>
          </p:nvPr>
        </p:nvSpPr>
        <p:spPr bwMode="auto">
          <a:noFill/>
          <a:ln>
            <a:miter lim="800000"/>
          </a:ln>
        </p:spPr>
        <p:txBody>
          <a:bodyPr/>
          <a:lstStyle/>
          <a:p>
            <a:fld id="{F3529E14-8907-4CB9-89C2-EB6FF9F2D81C}" type="slidenum">
              <a:rPr lang="zh-CN" altLang="en-US"/>
              <a:t>30</a:t>
            </a:fld>
            <a:endParaRPr lang="zh-CN" alt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4818" name="Picture 3"/>
          <p:cNvPicPr>
            <a:picLocks noGrp="1" noChangeAspect="1" noChangeArrowheads="1"/>
          </p:cNvPicPr>
          <p:nvPr>
            <p:ph idx="1"/>
          </p:nvPr>
        </p:nvPicPr>
        <p:blipFill>
          <a:blip r:embed="rId2" cstate="print"/>
          <a:stretch>
            <a:fillRect/>
          </a:stretch>
        </p:blipFill>
        <p:spPr>
          <a:xfrm>
            <a:off x="1428750" y="1412875"/>
            <a:ext cx="6286500" cy="4714875"/>
          </a:xfrm>
        </p:spPr>
      </p:pic>
      <p:sp>
        <p:nvSpPr>
          <p:cNvPr id="34819" name="灯片编号占位符 4"/>
          <p:cNvSpPr>
            <a:spLocks noGrp="1" noChangeArrowheads="1"/>
          </p:cNvSpPr>
          <p:nvPr>
            <p:ph type="sldNum" sz="quarter" idx="12"/>
          </p:nvPr>
        </p:nvSpPr>
        <p:spPr bwMode="auto">
          <a:noFill/>
          <a:ln>
            <a:miter lim="800000"/>
          </a:ln>
        </p:spPr>
        <p:txBody>
          <a:bodyPr/>
          <a:lstStyle/>
          <a:p>
            <a:fld id="{AD5889F1-B97B-46DB-9094-5694C34FCDFF}" type="slidenum">
              <a:rPr lang="zh-CN" altLang="en-US"/>
              <a:t>31</a:t>
            </a:fld>
            <a:endParaRPr lang="zh-CN" alt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rrowheads="1"/>
          </p:cNvSpPr>
          <p:nvPr>
            <p:ph type="title"/>
          </p:nvPr>
        </p:nvSpPr>
        <p:spPr/>
        <p:txBody>
          <a:bodyPr/>
          <a:lstStyle/>
          <a:p>
            <a:pPr eaLnBrk="1" hangingPunct="1"/>
            <a:r>
              <a:rPr lang="zh-CN" altLang="en-US" sz="3200" smtClean="0"/>
              <a:t>介入机房和</a:t>
            </a:r>
            <a:r>
              <a:rPr lang="en-US" altLang="zh-CN" sz="3200" smtClean="0"/>
              <a:t>X</a:t>
            </a:r>
            <a:r>
              <a:rPr lang="zh-CN" altLang="en-US" sz="3200" smtClean="0"/>
              <a:t>射线影像诊断机房防护要求</a:t>
            </a:r>
          </a:p>
        </p:txBody>
      </p:sp>
      <p:sp>
        <p:nvSpPr>
          <p:cNvPr id="35843" name="灯片编号占位符 4"/>
          <p:cNvSpPr>
            <a:spLocks noGrp="1" noChangeArrowheads="1"/>
          </p:cNvSpPr>
          <p:nvPr>
            <p:ph type="sldNum" sz="quarter" idx="12"/>
          </p:nvPr>
        </p:nvSpPr>
        <p:spPr bwMode="auto">
          <a:noFill/>
          <a:ln>
            <a:miter lim="800000"/>
          </a:ln>
        </p:spPr>
        <p:txBody>
          <a:bodyPr/>
          <a:lstStyle/>
          <a:p>
            <a:fld id="{18FE51C8-6221-42D1-A888-E4B1169FD6FA}" type="slidenum">
              <a:rPr lang="zh-CN" altLang="en-US"/>
              <a:t>32</a:t>
            </a:fld>
            <a:endParaRPr lang="zh-CN" altLang="en-US"/>
          </a:p>
        </p:txBody>
      </p:sp>
      <p:pic>
        <p:nvPicPr>
          <p:cNvPr id="35844" name="Picture 4"/>
          <p:cNvPicPr>
            <a:picLocks noChangeAspect="1" noChangeArrowheads="1"/>
          </p:cNvPicPr>
          <p:nvPr/>
        </p:nvPicPr>
        <p:blipFill>
          <a:blip r:embed="rId2" cstate="print"/>
          <a:srcRect/>
          <a:stretch>
            <a:fillRect/>
          </a:stretch>
        </p:blipFill>
        <p:spPr bwMode="auto">
          <a:xfrm>
            <a:off x="508045" y="1174459"/>
            <a:ext cx="8229600" cy="2439201"/>
          </a:xfrm>
          <a:prstGeom prst="rect">
            <a:avLst/>
          </a:prstGeom>
          <a:noFill/>
          <a:ln w="9525">
            <a:noFill/>
            <a:miter lim="800000"/>
            <a:headEnd/>
            <a:tailEnd/>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745" y="3029619"/>
            <a:ext cx="5729680" cy="316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内容占位符 1"/>
          <p:cNvSpPr>
            <a:spLocks noGrp="1"/>
          </p:cNvSpPr>
          <p:nvPr>
            <p:ph idx="1"/>
          </p:nvPr>
        </p:nvSpPr>
        <p:spPr/>
        <p:txBody>
          <a:bodyPr/>
          <a:lstStyle/>
          <a:p>
            <a:endParaRPr lang="zh-CN" alt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rrowheads="1"/>
          </p:cNvSpPr>
          <p:nvPr>
            <p:ph type="title"/>
          </p:nvPr>
        </p:nvSpPr>
        <p:spPr/>
        <p:txBody>
          <a:bodyPr/>
          <a:lstStyle/>
          <a:p>
            <a:pPr eaLnBrk="1" hangingPunct="1"/>
            <a:r>
              <a:rPr lang="en-US" altLang="zh-CN" smtClean="0"/>
              <a:t>  </a:t>
            </a:r>
            <a:r>
              <a:rPr lang="zh-CN" altLang="en-US" sz="3200" smtClean="0"/>
              <a:t>介入机房和</a:t>
            </a:r>
            <a:r>
              <a:rPr lang="en-US" altLang="zh-CN" sz="3200" smtClean="0"/>
              <a:t>X</a:t>
            </a:r>
            <a:r>
              <a:rPr lang="zh-CN" altLang="en-US" sz="3200" smtClean="0"/>
              <a:t>射线影像诊断机房防护要求</a:t>
            </a:r>
          </a:p>
        </p:txBody>
      </p:sp>
      <p:pic>
        <p:nvPicPr>
          <p:cNvPr id="36866" name="Picture 3"/>
          <p:cNvPicPr>
            <a:picLocks noGrp="1" noChangeAspect="1" noChangeArrowheads="1"/>
          </p:cNvPicPr>
          <p:nvPr>
            <p:ph idx="1"/>
          </p:nvPr>
        </p:nvPicPr>
        <p:blipFill>
          <a:blip r:embed="rId2" cstate="print"/>
          <a:srcRect/>
          <a:stretch>
            <a:fillRect/>
          </a:stretch>
        </p:blipFill>
        <p:spPr>
          <a:xfrm>
            <a:off x="1407795" y="2077085"/>
            <a:ext cx="6458585" cy="2849880"/>
          </a:xfrm>
        </p:spPr>
      </p:pic>
      <p:sp>
        <p:nvSpPr>
          <p:cNvPr id="36867" name="灯片编号占位符 4"/>
          <p:cNvSpPr>
            <a:spLocks noGrp="1" noChangeArrowheads="1"/>
          </p:cNvSpPr>
          <p:nvPr>
            <p:ph type="sldNum" sz="quarter" idx="12"/>
          </p:nvPr>
        </p:nvSpPr>
        <p:spPr bwMode="auto">
          <a:noFill/>
          <a:ln>
            <a:miter lim="800000"/>
          </a:ln>
        </p:spPr>
        <p:txBody>
          <a:bodyPr/>
          <a:lstStyle/>
          <a:p>
            <a:fld id="{43767D70-FC40-432D-B7DC-01F29BA7DDA1}" type="slidenum">
              <a:rPr lang="zh-CN" altLang="en-US"/>
              <a:t>33</a:t>
            </a:fld>
            <a:endParaRPr lang="zh-CN" alt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rrowheads="1"/>
          </p:cNvSpPr>
          <p:nvPr>
            <p:ph type="title"/>
          </p:nvPr>
        </p:nvSpPr>
        <p:spPr/>
        <p:txBody>
          <a:bodyPr/>
          <a:lstStyle/>
          <a:p>
            <a:pPr eaLnBrk="1" hangingPunct="1"/>
            <a:r>
              <a:rPr lang="zh-CN" altLang="en-US" sz="3200" smtClean="0"/>
              <a:t>介入机房和</a:t>
            </a:r>
            <a:r>
              <a:rPr lang="en-US" altLang="zh-CN" sz="3200" smtClean="0"/>
              <a:t>X</a:t>
            </a:r>
            <a:r>
              <a:rPr lang="zh-CN" altLang="en-US" sz="3200" smtClean="0"/>
              <a:t>射线影像诊断机房防护要求</a:t>
            </a:r>
          </a:p>
        </p:txBody>
      </p:sp>
      <p:pic>
        <p:nvPicPr>
          <p:cNvPr id="37890" name="Picture 3"/>
          <p:cNvPicPr>
            <a:picLocks noGrp="1" noChangeAspect="1" noChangeArrowheads="1"/>
          </p:cNvPicPr>
          <p:nvPr>
            <p:ph idx="1"/>
          </p:nvPr>
        </p:nvPicPr>
        <p:blipFill>
          <a:blip r:embed="rId2" cstate="print"/>
          <a:srcRect/>
          <a:stretch>
            <a:fillRect/>
          </a:stretch>
        </p:blipFill>
        <p:spPr>
          <a:xfrm>
            <a:off x="857885" y="1767840"/>
            <a:ext cx="7741285" cy="3879850"/>
          </a:xfrm>
        </p:spPr>
      </p:pic>
      <p:sp>
        <p:nvSpPr>
          <p:cNvPr id="37891" name="灯片编号占位符 4"/>
          <p:cNvSpPr>
            <a:spLocks noGrp="1" noChangeArrowheads="1"/>
          </p:cNvSpPr>
          <p:nvPr>
            <p:ph type="sldNum" sz="quarter" idx="12"/>
          </p:nvPr>
        </p:nvSpPr>
        <p:spPr bwMode="auto">
          <a:noFill/>
          <a:ln>
            <a:miter lim="800000"/>
          </a:ln>
        </p:spPr>
        <p:txBody>
          <a:bodyPr/>
          <a:lstStyle/>
          <a:p>
            <a:fld id="{187D6169-B2C7-4769-82EA-6468FC0B027D}" type="slidenum">
              <a:rPr lang="zh-CN" altLang="en-US"/>
              <a:t>34</a:t>
            </a:fld>
            <a:endParaRPr lang="zh-CN" altLang="en-US"/>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2000" b="0" i="0" u="none" strike="noStrike" kern="1200" cap="none" spc="0" normalizeH="0" baseline="0" noProof="0" smtClean="0">
                <a:ln>
                  <a:noFill/>
                </a:ln>
                <a:solidFill>
                  <a:schemeClr val="tx1"/>
                </a:solidFill>
                <a:effectLst/>
                <a:uLnTx/>
                <a:uFillTx/>
                <a:ea typeface="华文仿宋" panose="02010600040101010101" charset="-122"/>
              </a:rPr>
              <a:t>放射诊疗场所管理</a:t>
            </a:r>
            <a:br>
              <a:rPr kumimoji="0" lang="zh-CN" altLang="en-US" sz="2000" b="0" i="0" u="none" strike="noStrike" kern="1200" cap="none" spc="0" normalizeH="0" baseline="0" noProof="0" smtClean="0">
                <a:ln>
                  <a:noFill/>
                </a:ln>
                <a:solidFill>
                  <a:schemeClr val="tx1"/>
                </a:solidFill>
                <a:effectLst/>
                <a:uLnTx/>
                <a:uFillTx/>
                <a:ea typeface="华文仿宋" panose="02010600040101010101" charset="-122"/>
              </a:rPr>
            </a:br>
            <a:endParaRPr kumimoji="0" lang="zh-CN" altLang="en-US" sz="2000" b="0" i="0" u="none" strike="noStrike" kern="1200" cap="none" spc="0" normalizeH="0" baseline="0" noProof="0" smtClean="0">
              <a:ln>
                <a:noFill/>
              </a:ln>
              <a:solidFill>
                <a:schemeClr val="tx1"/>
              </a:solidFill>
              <a:effectLst/>
              <a:uLnTx/>
              <a:uFillTx/>
              <a:ea typeface="华文仿宋" panose="02010600040101010101" charset="-122"/>
            </a:endParaRPr>
          </a:p>
        </p:txBody>
      </p:sp>
      <p:sp>
        <p:nvSpPr>
          <p:cNvPr id="31747" name="Rectangle 3"/>
          <p:cNvSpPr>
            <a:spLocks noGrp="1" noChangeArrowheads="1"/>
          </p:cNvSpPr>
          <p:nvPr>
            <p:ph idx="1"/>
          </p:nvPr>
        </p:nvSpPr>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zh-CN" altLang="en-US" sz="2000" b="1" i="0" u="none" strike="noStrike" kern="1200" cap="none" spc="0" normalizeH="0" baseline="0" noProof="0" dirty="0" smtClean="0">
                <a:ln>
                  <a:noFill/>
                </a:ln>
                <a:solidFill>
                  <a:schemeClr val="tx1"/>
                </a:solidFill>
                <a:effectLst/>
                <a:uLnTx/>
                <a:uFillTx/>
                <a:ea typeface="华文仿宋" panose="02010600040101010101" charset="-122"/>
              </a:rPr>
              <a:t>放射诊疗场所管理</a:t>
            </a:r>
          </a:p>
          <a:p>
            <a:pPr marL="342900" marR="0" lvl="0" indent="-342900" algn="l" defTabSz="914400" rtl="0" eaLnBrk="1" fontAlgn="base" latinLnBrk="0" hangingPunct="1">
              <a:lnSpc>
                <a:spcPct val="100000"/>
              </a:lnSpc>
              <a:spcBef>
                <a:spcPct val="50000"/>
              </a:spcBef>
              <a:spcAft>
                <a:spcPct val="0"/>
              </a:spcAft>
              <a:buClrTx/>
              <a:buSzTx/>
              <a:buFontTx/>
              <a:buNone/>
              <a:defRPr/>
            </a:pP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rPr>
              <a:t>  《</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放射诊疗管理规定</a:t>
            </a: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rPr>
              <a:t>》46</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号令第二十一条规定医疗机构应当定期对放射诊疗工作场所、放射性同位素储存场所和防护设施进行放射防护检测，保证辐射水平符合有关规定或者</a:t>
            </a:r>
            <a:r>
              <a:rPr kumimoji="0" lang="zh-CN" altLang="en-US" sz="2000" b="0" i="0" u="none" strike="noStrike" kern="1200" cap="none" spc="0" normalizeH="0" baseline="0" noProof="0" dirty="0" smtClean="0">
                <a:ln>
                  <a:noFill/>
                </a:ln>
                <a:solidFill>
                  <a:srgbClr val="CC0000"/>
                </a:solidFill>
                <a:effectLst/>
                <a:uLnTx/>
                <a:uFillTx/>
                <a:ea typeface="华文仿宋" panose="02010600040101010101" charset="-122"/>
              </a:rPr>
              <a:t>标准</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a:t>
            </a:r>
            <a:endParaRPr kumimoji="0" lang="zh-CN" altLang="en-US" sz="2000" b="1" i="0" u="none" strike="noStrike" kern="1200" cap="none" spc="0" normalizeH="0" baseline="0" noProof="0" dirty="0" smtClean="0">
              <a:ln>
                <a:noFill/>
              </a:ln>
              <a:solidFill>
                <a:srgbClr val="FF0000"/>
              </a:solidFill>
              <a:effectLst/>
              <a:uLnTx/>
              <a:uFillTx/>
              <a:ea typeface="华文仿宋" panose="02010600040101010101" charset="-122"/>
            </a:endParaRPr>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defRPr/>
            </a:pPr>
            <a:endPar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endParaRPr>
          </a:p>
        </p:txBody>
      </p:sp>
      <p:sp>
        <p:nvSpPr>
          <p:cNvPr id="33795" name="灯片编号占位符 4"/>
          <p:cNvSpPr>
            <a:spLocks noGrp="1"/>
          </p:cNvSpPr>
          <p:nvPr>
            <p:ph type="sldNum" sz="quarter" idx="12"/>
          </p:nvPr>
        </p:nvSpPr>
        <p:spPr>
          <a:noFill/>
          <a:ln>
            <a:noFill/>
          </a:ln>
        </p:spPr>
        <p:txBody>
          <a:bodyPr lIns="91440" tIns="45720" rIns="91440" bIns="45720"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stStyle>
          <a:p>
            <a:pPr lvl="0" indent="0" algn="r" eaLnBrk="0" hangingPunct="0"/>
            <a:fld id="{9A0DB2DC-4C9A-4742-B13C-FB6460FD3503}" type="slidenum">
              <a:rPr lang="zh-CN" altLang="en-US" sz="1200" dirty="0">
                <a:solidFill>
                  <a:srgbClr val="898989"/>
                </a:solidFill>
              </a:rPr>
              <a:t>35</a:t>
            </a:fld>
            <a:endParaRPr lang="zh-CN" altLang="en-US" sz="1200" dirty="0">
              <a:solidFill>
                <a:srgbClr val="898989"/>
              </a:solidFil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rrowheads="1"/>
          </p:cNvSpPr>
          <p:nvPr>
            <p:ph type="title"/>
          </p:nvPr>
        </p:nvSpPr>
        <p:spPr/>
        <p:txBody>
          <a:bodyPr/>
          <a:lstStyle/>
          <a:p>
            <a:r>
              <a:rPr lang="zh-CN" altLang="en-US" sz="2000">
                <a:ea typeface="华文仿宋" panose="02010600040101010101" charset="-122"/>
              </a:rPr>
              <a:t>电离辐射警示标识和文字说明的要求</a:t>
            </a:r>
          </a:p>
        </p:txBody>
      </p:sp>
      <p:sp>
        <p:nvSpPr>
          <p:cNvPr id="488451" name="Rectangle 3"/>
          <p:cNvSpPr>
            <a:spLocks noGrp="1" noChangeArrowheads="1"/>
          </p:cNvSpPr>
          <p:nvPr>
            <p:ph idx="1"/>
          </p:nvPr>
        </p:nvSpPr>
        <p:spPr/>
        <p:txBody>
          <a:bodyPr/>
          <a:lstStyle/>
          <a:p>
            <a:pPr>
              <a:lnSpc>
                <a:spcPct val="90000"/>
              </a:lnSpc>
            </a:pPr>
            <a:r>
              <a:rPr lang="en-US" altLang="zh-CN" sz="2000" b="1" dirty="0">
                <a:ea typeface="华文仿宋" panose="02010600040101010101" charset="-122"/>
              </a:rPr>
              <a:t>《</a:t>
            </a:r>
            <a:r>
              <a:rPr lang="zh-CN" altLang="en-US" sz="2000" b="1" dirty="0">
                <a:ea typeface="华文仿宋" panose="02010600040101010101" charset="-122"/>
              </a:rPr>
              <a:t>放射诊疗管理规定</a:t>
            </a:r>
            <a:r>
              <a:rPr lang="en-US" altLang="zh-CN" sz="2000" b="1" dirty="0">
                <a:ea typeface="华文仿宋" panose="02010600040101010101" charset="-122"/>
              </a:rPr>
              <a:t>》</a:t>
            </a:r>
            <a:r>
              <a:rPr lang="zh-CN" altLang="en-US" sz="2000" b="1" dirty="0">
                <a:ea typeface="华文仿宋" panose="02010600040101010101" charset="-122"/>
              </a:rPr>
              <a:t>第十条规定</a:t>
            </a:r>
            <a:r>
              <a:rPr lang="en-US" altLang="zh-CN" sz="2000" b="1" dirty="0">
                <a:ea typeface="华文仿宋" panose="02010600040101010101" charset="-122"/>
              </a:rPr>
              <a:t>:</a:t>
            </a:r>
            <a:r>
              <a:rPr lang="zh-CN" altLang="en-US" sz="2000" b="1" dirty="0">
                <a:ea typeface="华文仿宋" panose="02010600040101010101" charset="-122"/>
              </a:rPr>
              <a:t>医疗机构应当对下列设备和场所设置醒目的警示标志： </a:t>
            </a:r>
          </a:p>
          <a:p>
            <a:pPr>
              <a:lnSpc>
                <a:spcPct val="90000"/>
              </a:lnSpc>
              <a:buFont typeface="Wingdings" panose="05000000000000000000" pitchFamily="2" charset="2"/>
              <a:buNone/>
            </a:pPr>
            <a:r>
              <a:rPr lang="zh-CN" altLang="en-US" sz="2000" dirty="0">
                <a:ea typeface="华文仿宋" panose="02010600040101010101" charset="-122"/>
              </a:rPr>
              <a:t> （三）放射诊疗工作场所的入口处，设有电离辐射警告标志； </a:t>
            </a:r>
          </a:p>
          <a:p>
            <a:pPr>
              <a:lnSpc>
                <a:spcPct val="90000"/>
              </a:lnSpc>
              <a:buFont typeface="Wingdings" panose="05000000000000000000" pitchFamily="2" charset="2"/>
              <a:buNone/>
            </a:pPr>
            <a:r>
              <a:rPr lang="zh-CN" altLang="en-US" sz="2000" dirty="0">
                <a:ea typeface="华文仿宋" panose="02010600040101010101" charset="-122"/>
              </a:rPr>
              <a:t> （四）放射诊疗工作场所应当按照有关标准的要求分为控制区、监督区，在控制区进出口及其他适当位置，设有电离辐射警告标志和工作指示灯。 </a:t>
            </a:r>
          </a:p>
        </p:txBody>
      </p:sp>
      <p:sp>
        <p:nvSpPr>
          <p:cNvPr id="4" name="灯片编号占位符 4"/>
          <p:cNvSpPr>
            <a:spLocks noGrp="1"/>
          </p:cNvSpPr>
          <p:nvPr>
            <p:ph type="sldNum" sz="quarter" idx="12"/>
          </p:nvPr>
        </p:nvSpPr>
        <p:spPr/>
        <p:txBody>
          <a:bodyPr/>
          <a:lstStyle/>
          <a:p>
            <a:fld id="{A55F2E44-E4A0-456D-85C8-34558A2A2375}" type="slidenum">
              <a:rPr lang="zh-CN" altLang="en-US"/>
              <a:t>36</a:t>
            </a:fld>
            <a:endParaRPr lang="en-US" altLang="zh-CN"/>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sp>
        <p:nvSpPr>
          <p:cNvPr id="490499" name="Rectangle 3"/>
          <p:cNvSpPr>
            <a:spLocks noGrp="1" noChangeArrowheads="1"/>
          </p:cNvSpPr>
          <p:nvPr>
            <p:ph sz="half" idx="1"/>
          </p:nvPr>
        </p:nvSpPr>
        <p:spPr/>
        <p:txBody>
          <a:bodyPr/>
          <a:lstStyle/>
          <a:p>
            <a:r>
              <a:rPr lang="en-US" altLang="zh-CN" sz="2000" b="1" dirty="0">
                <a:solidFill>
                  <a:srgbClr val="FF0066"/>
                </a:solidFill>
                <a:ea typeface="华文仿宋" panose="02010600040101010101" charset="-122"/>
              </a:rPr>
              <a:t>1</a:t>
            </a:r>
            <a:r>
              <a:rPr lang="zh-CN" altLang="en-US" sz="2000" b="1" dirty="0">
                <a:solidFill>
                  <a:srgbClr val="FF0066"/>
                </a:solidFill>
                <a:ea typeface="华文仿宋" panose="02010600040101010101" charset="-122"/>
              </a:rPr>
              <a:t>、警示标志与工作状态指示灯</a:t>
            </a:r>
          </a:p>
          <a:p>
            <a:r>
              <a:rPr lang="zh-CN" altLang="en-US" sz="2000" b="1" dirty="0">
                <a:ea typeface="华文仿宋" panose="02010600040101010101" charset="-122"/>
              </a:rPr>
              <a:t>含源放疗设备表面设有</a:t>
            </a:r>
            <a:r>
              <a:rPr lang="zh-CN" altLang="en-US" sz="2000" b="1" dirty="0">
                <a:solidFill>
                  <a:srgbClr val="FF0000"/>
                </a:solidFill>
                <a:ea typeface="华文仿宋" panose="02010600040101010101" charset="-122"/>
              </a:rPr>
              <a:t>电离辐射标志</a:t>
            </a:r>
            <a:r>
              <a:rPr lang="zh-CN" altLang="en-US" sz="2000" b="1" dirty="0">
                <a:ea typeface="华文仿宋" panose="02010600040101010101" charset="-122"/>
              </a:rPr>
              <a:t>，放射诊疗工作场所的入口处，设有电离辐射警告标志和工作指示灯。以下场所应有</a:t>
            </a:r>
            <a:r>
              <a:rPr lang="zh-CN" altLang="en-US" sz="2000" b="1" dirty="0">
                <a:solidFill>
                  <a:srgbClr val="FF0000"/>
                </a:solidFill>
                <a:ea typeface="华文仿宋" panose="02010600040101010101" charset="-122"/>
              </a:rPr>
              <a:t>电离辐射警告标志</a:t>
            </a:r>
            <a:r>
              <a:rPr lang="en-US" altLang="zh-CN" sz="2000" b="1" dirty="0">
                <a:ea typeface="华文仿宋" panose="02010600040101010101" charset="-122"/>
              </a:rPr>
              <a:t>: (1)</a:t>
            </a:r>
            <a:r>
              <a:rPr lang="zh-CN" altLang="en-US" sz="2000" b="1" dirty="0">
                <a:ea typeface="华文仿宋" panose="02010600040101010101" charset="-122"/>
              </a:rPr>
              <a:t>放射性同位素和放射性废物储存场所，还应设有及必要的文字说明；</a:t>
            </a:r>
            <a:r>
              <a:rPr lang="en-US" altLang="zh-CN" sz="2000" b="1" dirty="0">
                <a:ea typeface="华文仿宋" panose="02010600040101010101" charset="-122"/>
              </a:rPr>
              <a:t>(2)</a:t>
            </a:r>
            <a:r>
              <a:rPr lang="zh-CN" altLang="en-US" sz="2000" b="1" dirty="0">
                <a:ea typeface="华文仿宋" panose="02010600040101010101" charset="-122"/>
              </a:rPr>
              <a:t>放射诊疗工作场所的入口处；</a:t>
            </a:r>
            <a:r>
              <a:rPr lang="en-US" altLang="zh-CN" sz="2000" b="1" dirty="0">
                <a:ea typeface="华文仿宋" panose="02010600040101010101" charset="-122"/>
              </a:rPr>
              <a:t>(3)</a:t>
            </a:r>
            <a:r>
              <a:rPr lang="zh-CN" altLang="en-US" sz="2000" b="1" dirty="0">
                <a:ea typeface="华文仿宋" panose="02010600040101010101" charset="-122"/>
              </a:rPr>
              <a:t>控制区进出口及其他适当位置。</a:t>
            </a:r>
          </a:p>
          <a:p>
            <a:r>
              <a:rPr lang="zh-CN" altLang="en-US" sz="2000" b="1" dirty="0">
                <a:ea typeface="华文仿宋" panose="02010600040101010101" charset="-122"/>
              </a:rPr>
              <a:t>放射诊疗工作场所的入口处应有工作状态指示灯。</a:t>
            </a:r>
          </a:p>
          <a:p>
            <a:endParaRPr lang="zh-CN" altLang="en-US" sz="2000" b="1" dirty="0">
              <a:ea typeface="华文仿宋" panose="02010600040101010101" charset="-122"/>
            </a:endParaRPr>
          </a:p>
          <a:p>
            <a:endParaRPr lang="zh-CN" altLang="en-US" sz="2000" b="1" dirty="0">
              <a:ea typeface="华文仿宋" panose="02010600040101010101" charset="-122"/>
            </a:endParaRPr>
          </a:p>
          <a:p>
            <a:endParaRPr lang="zh-CN" altLang="en-US" sz="2000" dirty="0">
              <a:ea typeface="华文仿宋" panose="02010600040101010101" charset="-122"/>
            </a:endParaRPr>
          </a:p>
        </p:txBody>
      </p:sp>
      <p:sp>
        <p:nvSpPr>
          <p:cNvPr id="2" name="内容占位符 1"/>
          <p:cNvSpPr>
            <a:spLocks noGrp="1"/>
          </p:cNvSpPr>
          <p:nvPr>
            <p:ph sz="half" idx="2"/>
          </p:nvPr>
        </p:nvSpPr>
        <p:spPr/>
        <p:txBody>
          <a:bodyPr/>
          <a:lstStyle/>
          <a:p>
            <a:r>
              <a:rPr lang="zh-CN" altLang="en-US" b="1">
                <a:solidFill>
                  <a:srgbClr val="FF0000"/>
                </a:solidFill>
                <a:ea typeface="华文仿宋" panose="02010600040101010101" charset="-122"/>
                <a:sym typeface="+mn-ea"/>
              </a:rPr>
              <a:t>电离辐射标志</a:t>
            </a:r>
            <a:endParaRPr lang="zh-CN" altLang="en-US"/>
          </a:p>
        </p:txBody>
      </p:sp>
      <p:sp>
        <p:nvSpPr>
          <p:cNvPr id="6" name="灯片编号占位符 5"/>
          <p:cNvSpPr>
            <a:spLocks noGrp="1"/>
          </p:cNvSpPr>
          <p:nvPr>
            <p:ph type="sldNum" sz="quarter" idx="12"/>
          </p:nvPr>
        </p:nvSpPr>
        <p:spPr/>
        <p:txBody>
          <a:bodyPr/>
          <a:lstStyle/>
          <a:p>
            <a:fld id="{A66F7F0B-5F60-498D-ACD6-149412CCF917}" type="slidenum">
              <a:rPr lang="zh-CN" altLang="en-US"/>
              <a:t>37</a:t>
            </a:fld>
            <a:endParaRPr lang="en-US" altLang="zh-CN"/>
          </a:p>
        </p:txBody>
      </p:sp>
      <p:pic>
        <p:nvPicPr>
          <p:cNvPr id="490501" name="Picture 5"/>
          <p:cNvPicPr>
            <a:picLocks noChangeAspect="1" noChangeArrowheads="1"/>
          </p:cNvPicPr>
          <p:nvPr/>
        </p:nvPicPr>
        <p:blipFill>
          <a:blip r:embed="rId2" cstate="print"/>
          <a:srcRect/>
          <a:stretch>
            <a:fillRect/>
          </a:stretch>
        </p:blipFill>
        <p:spPr bwMode="auto">
          <a:xfrm>
            <a:off x="5586337" y="2205018"/>
            <a:ext cx="2736305" cy="2448272"/>
          </a:xfrm>
          <a:prstGeom prst="rect">
            <a:avLst/>
          </a:prstGeom>
          <a:noFill/>
          <a:ln w="9525">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1600" dirty="0"/>
              <a:t>郑钧正老师是GB 18871标准的起草人之一，他对电离辐射警告标志的解读应该是很权威的。文章里是这么说的：</a:t>
            </a:r>
          </a:p>
          <a:p>
            <a:endParaRPr lang="zh-CN" altLang="en-US" sz="1600" dirty="0"/>
          </a:p>
          <a:p>
            <a:r>
              <a:rPr lang="zh-CN" altLang="en-US" sz="1600" dirty="0"/>
              <a:t>“国家标准 GB 18871—2002要求警告标志的三叶形图形与三角形边框用黑色；三角形背景用黄色；正三角形下面长方形框内书写六个黑字的背景用白色。”</a:t>
            </a:r>
          </a:p>
          <a:p>
            <a:r>
              <a:rPr lang="zh-CN" altLang="en-US" sz="1200" dirty="0"/>
              <a:t>郑钧正. 关于电离辐射防护与安全的警示标志[J]. 辐射防护, 2007, 27(4):255-256.</a:t>
            </a:r>
          </a:p>
        </p:txBody>
      </p:sp>
      <p:pic>
        <p:nvPicPr>
          <p:cNvPr id="4" name="内容占位符 3"/>
          <p:cNvPicPr>
            <a:picLocks noChangeAspect="1"/>
          </p:cNvPicPr>
          <p:nvPr/>
        </p:nvPicPr>
        <p:blipFill>
          <a:blip r:embed="rId2" cstate="print"/>
          <a:stretch>
            <a:fillRect/>
          </a:stretch>
        </p:blipFill>
        <p:spPr>
          <a:xfrm>
            <a:off x="2850515" y="3223895"/>
            <a:ext cx="2832100" cy="3098165"/>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rrowheads="1"/>
          </p:cNvSpPr>
          <p:nvPr>
            <p:ph type="title"/>
          </p:nvPr>
        </p:nvSpPr>
        <p:spPr/>
        <p:txBody>
          <a:bodyPr/>
          <a:lstStyle/>
          <a:p>
            <a:r>
              <a:rPr lang="zh-CN" altLang="en-US" sz="2000">
                <a:ea typeface="华文仿宋" panose="02010600040101010101" charset="-122"/>
              </a:rPr>
              <a:t>  </a:t>
            </a:r>
            <a:r>
              <a:rPr lang="zh-CN" altLang="en-US" sz="2000" b="0">
                <a:ea typeface="华文仿宋" panose="02010600040101010101" charset="-122"/>
              </a:rPr>
              <a:t>辐射水平、防护性能和工作质量性能检测要求</a:t>
            </a:r>
          </a:p>
        </p:txBody>
      </p:sp>
      <p:sp>
        <p:nvSpPr>
          <p:cNvPr id="486403" name="Rectangle 3"/>
          <p:cNvSpPr>
            <a:spLocks noGrp="1" noChangeArrowheads="1"/>
          </p:cNvSpPr>
          <p:nvPr>
            <p:ph idx="1"/>
          </p:nvPr>
        </p:nvSpPr>
        <p:spPr/>
        <p:txBody>
          <a:bodyPr>
            <a:normAutofit/>
          </a:bodyPr>
          <a:lstStyle/>
          <a:p>
            <a:pPr>
              <a:lnSpc>
                <a:spcPts val="2800"/>
              </a:lnSpc>
            </a:pPr>
            <a:r>
              <a:rPr lang="en-US" altLang="zh-CN" sz="1600" dirty="0">
                <a:ea typeface="华文仿宋" panose="02010600040101010101" charset="-122"/>
              </a:rPr>
              <a:t>《</a:t>
            </a:r>
            <a:r>
              <a:rPr lang="zh-CN" altLang="en-US" sz="1600" b="1" dirty="0">
                <a:ea typeface="华文仿宋" panose="02010600040101010101" charset="-122"/>
              </a:rPr>
              <a:t>放射诊疗管理规定</a:t>
            </a:r>
            <a:r>
              <a:rPr lang="en-US" altLang="zh-CN" sz="1600" b="1" dirty="0">
                <a:ea typeface="华文仿宋" panose="02010600040101010101" charset="-122"/>
              </a:rPr>
              <a:t>》</a:t>
            </a:r>
            <a:r>
              <a:rPr lang="zh-CN" altLang="en-US" sz="1600" b="1" dirty="0">
                <a:ea typeface="华文仿宋" panose="02010600040101010101" charset="-122"/>
              </a:rPr>
              <a:t>第五条 医疗机构应当采取措施，保证放射防护、安全与放射诊疗质量符合有关规定、标准和规范的要求。</a:t>
            </a:r>
            <a:r>
              <a:rPr lang="en-US" altLang="zh-CN" sz="1600" b="1" dirty="0">
                <a:ea typeface="华文仿宋" panose="02010600040101010101" charset="-122"/>
              </a:rPr>
              <a:t> </a:t>
            </a:r>
          </a:p>
          <a:p>
            <a:pPr>
              <a:lnSpc>
                <a:spcPts val="2800"/>
              </a:lnSpc>
            </a:pPr>
            <a:r>
              <a:rPr lang="en-US" altLang="zh-CN" sz="1600" b="1" dirty="0">
                <a:ea typeface="华文仿宋" panose="02010600040101010101" charset="-122"/>
              </a:rPr>
              <a:t>《</a:t>
            </a:r>
            <a:r>
              <a:rPr lang="zh-CN" altLang="en-US" sz="1600" b="1" dirty="0">
                <a:ea typeface="华文仿宋" panose="02010600040101010101" charset="-122"/>
              </a:rPr>
              <a:t>放射诊疗管理规定</a:t>
            </a:r>
            <a:r>
              <a:rPr lang="en-US" altLang="zh-CN" sz="1600" b="1" dirty="0">
                <a:ea typeface="华文仿宋" panose="02010600040101010101" charset="-122"/>
              </a:rPr>
              <a:t>》</a:t>
            </a:r>
            <a:r>
              <a:rPr lang="zh-CN" altLang="en-US" sz="1600" b="1" dirty="0">
                <a:ea typeface="华文仿宋" panose="02010600040101010101" charset="-122"/>
              </a:rPr>
              <a:t>第二十条规定：医疗机构的放射诊疗设备和检测仪表，应当符合下列要求：</a:t>
            </a:r>
            <a:r>
              <a:rPr lang="zh-CN" altLang="en-US" sz="1600" dirty="0">
                <a:ea typeface="华文仿宋" panose="02010600040101010101" charset="-122"/>
              </a:rPr>
              <a:t> </a:t>
            </a:r>
          </a:p>
          <a:p>
            <a:pPr>
              <a:lnSpc>
                <a:spcPts val="2800"/>
              </a:lnSpc>
              <a:buFont typeface="Wingdings" panose="05000000000000000000" pitchFamily="2" charset="2"/>
              <a:buNone/>
            </a:pPr>
            <a:r>
              <a:rPr lang="zh-CN" altLang="en-US" sz="1600" dirty="0">
                <a:ea typeface="华文仿宋" panose="02010600040101010101" charset="-122"/>
              </a:rPr>
              <a:t>（一）新安装、维修或更换重要部件后的设备，应当经省级以上卫生行政部门资质认证的检测机构对其进行检测，合格后方可启用； </a:t>
            </a:r>
          </a:p>
          <a:p>
            <a:pPr>
              <a:lnSpc>
                <a:spcPts val="2800"/>
              </a:lnSpc>
              <a:buFont typeface="Wingdings" panose="05000000000000000000" pitchFamily="2" charset="2"/>
              <a:buNone/>
            </a:pPr>
            <a:r>
              <a:rPr lang="zh-CN" altLang="en-US" sz="1600" dirty="0">
                <a:ea typeface="华文仿宋" panose="02010600040101010101" charset="-122"/>
              </a:rPr>
              <a:t>（二）定期进行稳定性检测、校正和维护保养，由省级以上卫生行政部门资质认证的检测机构每年至少进行</a:t>
            </a:r>
            <a:r>
              <a:rPr lang="en-US" altLang="zh-CN" sz="1600" dirty="0">
                <a:ea typeface="华文仿宋" panose="02010600040101010101" charset="-122"/>
              </a:rPr>
              <a:t>1</a:t>
            </a:r>
            <a:r>
              <a:rPr lang="zh-CN" altLang="en-US" sz="1600" dirty="0">
                <a:ea typeface="华文仿宋" panose="02010600040101010101" charset="-122"/>
              </a:rPr>
              <a:t>次状态检测； </a:t>
            </a:r>
          </a:p>
          <a:p>
            <a:pPr>
              <a:lnSpc>
                <a:spcPts val="2800"/>
              </a:lnSpc>
              <a:buFont typeface="Wingdings" panose="05000000000000000000" pitchFamily="2" charset="2"/>
              <a:buNone/>
            </a:pPr>
            <a:r>
              <a:rPr lang="zh-CN" altLang="en-US" sz="1600" dirty="0">
                <a:ea typeface="华文仿宋" panose="02010600040101010101" charset="-122"/>
              </a:rPr>
              <a:t>（三）按照国家有关规定检验或者校准用于放射防护和质量控制的检测仪表； </a:t>
            </a:r>
          </a:p>
          <a:p>
            <a:pPr>
              <a:lnSpc>
                <a:spcPts val="2800"/>
              </a:lnSpc>
              <a:buFont typeface="Wingdings" panose="05000000000000000000" pitchFamily="2" charset="2"/>
              <a:buNone/>
            </a:pPr>
            <a:r>
              <a:rPr lang="zh-CN" altLang="en-US" sz="1600" dirty="0">
                <a:ea typeface="华文仿宋" panose="02010600040101010101" charset="-122"/>
              </a:rPr>
              <a:t>（四）放射诊疗设备及其相关设备的技术指标和安全、防护性能，应当符合有关标准与要求。 </a:t>
            </a:r>
          </a:p>
          <a:p>
            <a:pPr>
              <a:lnSpc>
                <a:spcPts val="2800"/>
              </a:lnSpc>
            </a:pPr>
            <a:r>
              <a:rPr lang="zh-CN" altLang="en-US" sz="1600" dirty="0">
                <a:ea typeface="华文仿宋" panose="02010600040101010101" charset="-122"/>
              </a:rPr>
              <a:t>　　不合格或国家有关部门规定淘汰的放射诊疗设备不得购置、使用、转让和出租。</a:t>
            </a:r>
          </a:p>
        </p:txBody>
      </p:sp>
      <p:sp>
        <p:nvSpPr>
          <p:cNvPr id="4" name="灯片编号占位符 4"/>
          <p:cNvSpPr>
            <a:spLocks noGrp="1"/>
          </p:cNvSpPr>
          <p:nvPr>
            <p:ph type="sldNum" sz="quarter" idx="12"/>
          </p:nvPr>
        </p:nvSpPr>
        <p:spPr/>
        <p:txBody>
          <a:bodyPr/>
          <a:lstStyle/>
          <a:p>
            <a:fld id="{768F3F97-C122-4FED-B0D8-C02F377404A8}" type="slidenum">
              <a:rPr lang="zh-CN" altLang="en-US"/>
              <a:t>39</a:t>
            </a:fld>
            <a:endParaRPr lang="en-US" altLang="zh-CN"/>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ea typeface="华文仿宋" panose="02010600040101010101" charset="-122"/>
                <a:sym typeface="+mn-ea"/>
              </a:rPr>
              <a:t>辐射防护的概述</a:t>
            </a:r>
          </a:p>
        </p:txBody>
      </p:sp>
      <p:sp>
        <p:nvSpPr>
          <p:cNvPr id="3" name="内容占位符 2"/>
          <p:cNvSpPr>
            <a:spLocks noGrp="1"/>
          </p:cNvSpPr>
          <p:nvPr>
            <p:ph idx="1"/>
          </p:nvPr>
        </p:nvSpPr>
        <p:spPr/>
        <p:txBody>
          <a:bodyPr>
            <a:normAutofit/>
          </a:bodyPr>
          <a:lstStyle/>
          <a:p>
            <a:pPr>
              <a:lnSpc>
                <a:spcPts val="2800"/>
              </a:lnSpc>
            </a:pPr>
            <a:r>
              <a:rPr lang="zh-CN" altLang="en-US" sz="1800" dirty="0">
                <a:ea typeface="华文仿宋" panose="02010600040101010101" charset="-122"/>
              </a:rPr>
              <a:t>辐射防护（radiation protection）：是研究人类和环境免受电离辐射危害，保护工作人员安全和健康，保护公众和环境，促进核能和核技术发展的实用性学科。</a:t>
            </a:r>
          </a:p>
          <a:p>
            <a:pPr>
              <a:lnSpc>
                <a:spcPts val="2800"/>
              </a:lnSpc>
            </a:pPr>
            <a:r>
              <a:rPr lang="zh-CN" altLang="en-US" sz="1800" dirty="0">
                <a:ea typeface="华文仿宋" panose="02010600040101010101" charset="-122"/>
              </a:rPr>
              <a:t>防护和安全（protection and safety）：保护人类免遭电离辐射或放射性物质的照射以及辐射源的安全。“安全”主要涉及保持对源的控制，而源有不同类型，故有核安全、辐射安全、放射性废物安全或运输安全等；“防护”则主要与控制辐射照射及其效应有关，与保护人类免受照射有关而不论是什么源，统称为辐射防护。</a:t>
            </a:r>
          </a:p>
          <a:p>
            <a:pPr marL="0" indent="0">
              <a:lnSpc>
                <a:spcPts val="2800"/>
              </a:lnSpc>
              <a:buNone/>
            </a:pPr>
            <a:r>
              <a:rPr lang="zh-CN" altLang="en-US" sz="1800" dirty="0">
                <a:ea typeface="华文仿宋" panose="02010600040101010101" charset="-122"/>
              </a:rPr>
              <a:t>很明显两者是密切相连的，如果所述的源置于控制之下，则辐射防护即简而易行了。故 IAEA 将电离辐射或放射性物质的辐射防护称之为辐射安全。</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127" y="437859"/>
            <a:ext cx="4043495" cy="1736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06" y="3495178"/>
            <a:ext cx="3481433" cy="233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831" y="131661"/>
            <a:ext cx="4035105" cy="312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5222" y="3495178"/>
            <a:ext cx="4349771" cy="2658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9398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p:txBody>
          <a:bodyPr/>
          <a:lstStyle/>
          <a:p>
            <a:endParaRPr lang="zh-CN"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10" y="1404020"/>
            <a:ext cx="7326734" cy="4510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23" y="545285"/>
            <a:ext cx="7797392" cy="85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511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628" y="-218115"/>
            <a:ext cx="7630530" cy="3523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51" y="3162648"/>
            <a:ext cx="7630530" cy="307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0146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a:lstStyle/>
          <a:p>
            <a:r>
              <a:rPr lang="zh-CN" altLang="en-US" sz="2000" dirty="0">
                <a:ea typeface="华文仿宋" panose="02010600040101010101" charset="-122"/>
              </a:rPr>
              <a:t>放射诊疗设备性能检测结果中有个别项目不符合国家标准就可以判定设备不合格吗？检测项目中是否存在关键项？</a:t>
            </a:r>
            <a:br>
              <a:rPr lang="zh-CN" altLang="en-US" sz="2000" dirty="0">
                <a:ea typeface="华文仿宋" panose="02010600040101010101" charset="-122"/>
              </a:rPr>
            </a:br>
            <a:endParaRPr lang="zh-CN" altLang="en-US" sz="2000" dirty="0">
              <a:ea typeface="华文仿宋" panose="02010600040101010101" charset="-122"/>
            </a:endParaRPr>
          </a:p>
        </p:txBody>
      </p:sp>
      <p:sp>
        <p:nvSpPr>
          <p:cNvPr id="558083" name="Rectangle 3"/>
          <p:cNvSpPr>
            <a:spLocks noGrp="1" noChangeArrowheads="1"/>
          </p:cNvSpPr>
          <p:nvPr>
            <p:ph idx="1"/>
          </p:nvPr>
        </p:nvSpPr>
        <p:spPr/>
        <p:txBody>
          <a:bodyPr>
            <a:normAutofit/>
          </a:bodyPr>
          <a:lstStyle/>
          <a:p>
            <a:r>
              <a:rPr lang="zh-CN" altLang="en-US" sz="1800" dirty="0">
                <a:ea typeface="华文仿宋" panose="02010600040101010101" charset="-122"/>
              </a:rPr>
              <a:t>现行国家标准、国家职业卫生标准、卫生行业标准（强制性标准）中所规定的检测项目未区分普通项目和关键项目，任何一项指标不符合标准要求均应判断设备不合格，应要求该设备立即停止使用，待检修并重新检测，确认合格后方可使用。</a:t>
            </a:r>
          </a:p>
        </p:txBody>
      </p:sp>
      <p:sp>
        <p:nvSpPr>
          <p:cNvPr id="4" name="灯片编号占位符 4"/>
          <p:cNvSpPr>
            <a:spLocks noGrp="1"/>
          </p:cNvSpPr>
          <p:nvPr>
            <p:ph type="sldNum" sz="quarter" idx="12"/>
          </p:nvPr>
        </p:nvSpPr>
        <p:spPr/>
        <p:txBody>
          <a:bodyPr/>
          <a:lstStyle/>
          <a:p>
            <a:fld id="{6DC8BA10-ABD3-4262-8A08-5CF6DB995222}" type="slidenum">
              <a:rPr lang="zh-CN" altLang="en-US"/>
              <a:t>43</a:t>
            </a:fld>
            <a:endParaRPr lang="en-US" altLang="zh-CN"/>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rrowheads="1"/>
          </p:cNvSpPr>
          <p:nvPr>
            <p:ph type="title"/>
          </p:nvPr>
        </p:nvSpPr>
        <p:spPr/>
        <p:txBody>
          <a:bodyPr/>
          <a:lstStyle/>
          <a:p>
            <a:r>
              <a:rPr lang="zh-CN" altLang="en-US" sz="2000">
                <a:ea typeface="华文仿宋" panose="02010600040101010101" charset="-122"/>
              </a:rPr>
              <a:t>安全防护装置</a:t>
            </a:r>
          </a:p>
        </p:txBody>
      </p:sp>
      <p:sp>
        <p:nvSpPr>
          <p:cNvPr id="545795" name="Rectangle 3"/>
          <p:cNvSpPr>
            <a:spLocks noGrp="1" noChangeArrowheads="1"/>
          </p:cNvSpPr>
          <p:nvPr>
            <p:ph idx="1"/>
          </p:nvPr>
        </p:nvSpPr>
        <p:spPr/>
        <p:txBody>
          <a:bodyPr/>
          <a:lstStyle/>
          <a:p>
            <a:pPr>
              <a:lnSpc>
                <a:spcPct val="90000"/>
              </a:lnSpc>
            </a:pPr>
            <a:r>
              <a:rPr lang="en-US" altLang="zh-CN" sz="2000" b="1" dirty="0">
                <a:ea typeface="华文仿宋" panose="02010600040101010101" charset="-122"/>
              </a:rPr>
              <a:t>《</a:t>
            </a:r>
            <a:r>
              <a:rPr lang="zh-CN" altLang="en-US" sz="2000" b="1" dirty="0">
                <a:ea typeface="华文仿宋" panose="02010600040101010101" charset="-122"/>
              </a:rPr>
              <a:t>放射诊疗管理规定</a:t>
            </a:r>
            <a:r>
              <a:rPr lang="en-US" altLang="zh-CN" sz="2000" b="1" dirty="0">
                <a:ea typeface="华文仿宋" panose="02010600040101010101" charset="-122"/>
              </a:rPr>
              <a:t>》</a:t>
            </a:r>
            <a:r>
              <a:rPr lang="zh-CN" altLang="en-US" sz="2000" b="1" dirty="0">
                <a:ea typeface="华文仿宋" panose="02010600040101010101" charset="-122"/>
              </a:rPr>
              <a:t>第九条 医疗机构应当按照下列要求配备并使用安全防护装置、辐射检测仪器和个人防护用品：</a:t>
            </a:r>
          </a:p>
          <a:p>
            <a:pPr>
              <a:lnSpc>
                <a:spcPct val="90000"/>
              </a:lnSpc>
            </a:pPr>
            <a:r>
              <a:rPr lang="zh-CN" altLang="en-US" sz="2000" dirty="0" smtClean="0">
                <a:ea typeface="华文仿宋" panose="02010600040101010101" charset="-122"/>
              </a:rPr>
              <a:t>（</a:t>
            </a:r>
            <a:r>
              <a:rPr lang="zh-CN" altLang="en-US" sz="2000" dirty="0">
                <a:ea typeface="华文仿宋" panose="02010600040101010101" charset="-122"/>
              </a:rPr>
              <a:t>三）介入放射学与其他</a:t>
            </a:r>
            <a:r>
              <a:rPr lang="en-US" altLang="zh-CN" sz="2000" dirty="0">
                <a:ea typeface="华文仿宋" panose="02010600040101010101" charset="-122"/>
              </a:rPr>
              <a:t>X</a:t>
            </a:r>
            <a:r>
              <a:rPr lang="zh-CN" altLang="en-US" sz="2000" dirty="0">
                <a:ea typeface="华文仿宋" panose="02010600040101010101" charset="-122"/>
              </a:rPr>
              <a:t>射线影像诊断工作场所应当配备工作人员防护用品和受检者个人防护用品。</a:t>
            </a:r>
          </a:p>
        </p:txBody>
      </p:sp>
      <p:sp>
        <p:nvSpPr>
          <p:cNvPr id="4" name="灯片编号占位符 4"/>
          <p:cNvSpPr>
            <a:spLocks noGrp="1"/>
          </p:cNvSpPr>
          <p:nvPr>
            <p:ph type="sldNum" sz="quarter" idx="12"/>
          </p:nvPr>
        </p:nvSpPr>
        <p:spPr/>
        <p:txBody>
          <a:bodyPr/>
          <a:lstStyle/>
          <a:p>
            <a:fld id="{5F89CC54-2CDB-4877-B3E3-AE45CA3FF3B7}" type="slidenum">
              <a:rPr lang="zh-CN" altLang="en-US"/>
              <a:t>44</a:t>
            </a:fld>
            <a:endParaRPr lang="en-US" altLang="zh-CN"/>
          </a:p>
        </p:txBody>
      </p:sp>
      <p:pic>
        <p:nvPicPr>
          <p:cNvPr id="6" name="Picture 3"/>
          <p:cNvPicPr>
            <a:picLocks noChangeAspect="1" noChangeArrowheads="1"/>
          </p:cNvPicPr>
          <p:nvPr/>
        </p:nvPicPr>
        <p:blipFill>
          <a:blip r:embed="rId2" cstate="print"/>
          <a:srcRect/>
          <a:stretch>
            <a:fillRect/>
          </a:stretch>
        </p:blipFill>
        <p:spPr>
          <a:xfrm>
            <a:off x="746623" y="2801924"/>
            <a:ext cx="7642368" cy="364921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rrowheads="1"/>
          </p:cNvSpPr>
          <p:nvPr>
            <p:ph type="title"/>
          </p:nvPr>
        </p:nvSpPr>
        <p:spPr>
          <a:xfrm>
            <a:off x="468313" y="360727"/>
            <a:ext cx="8229600" cy="1040234"/>
          </a:xfrm>
        </p:spPr>
        <p:txBody>
          <a:bodyPr/>
          <a:lstStyle/>
          <a:p>
            <a:pPr eaLnBrk="1" hangingPunct="1"/>
            <a:r>
              <a:rPr lang="zh-CN" altLang="en-US" dirty="0" smtClean="0"/>
              <a:t>操作要求</a:t>
            </a:r>
          </a:p>
        </p:txBody>
      </p:sp>
      <p:pic>
        <p:nvPicPr>
          <p:cNvPr id="50178" name="Picture 3"/>
          <p:cNvPicPr>
            <a:picLocks noGrp="1" noChangeAspect="1" noChangeArrowheads="1"/>
          </p:cNvPicPr>
          <p:nvPr>
            <p:ph idx="1"/>
          </p:nvPr>
        </p:nvPicPr>
        <p:blipFill>
          <a:blip r:embed="rId2" cstate="print"/>
          <a:srcRect/>
          <a:stretch>
            <a:fillRect/>
          </a:stretch>
        </p:blipFill>
        <p:spPr>
          <a:xfrm>
            <a:off x="356869" y="1537970"/>
            <a:ext cx="8233457" cy="4149766"/>
          </a:xfrm>
        </p:spPr>
      </p:pic>
      <p:sp>
        <p:nvSpPr>
          <p:cNvPr id="50179" name="灯片编号占位符 4"/>
          <p:cNvSpPr>
            <a:spLocks noGrp="1" noChangeArrowheads="1"/>
          </p:cNvSpPr>
          <p:nvPr>
            <p:ph type="sldNum" sz="quarter" idx="12"/>
          </p:nvPr>
        </p:nvSpPr>
        <p:spPr bwMode="auto">
          <a:noFill/>
          <a:ln>
            <a:miter lim="800000"/>
          </a:ln>
        </p:spPr>
        <p:txBody>
          <a:bodyPr/>
          <a:lstStyle/>
          <a:p>
            <a:fld id="{BE9F55A2-0B24-4662-8D2A-6465E73CE590}" type="slidenum">
              <a:rPr lang="zh-CN" altLang="en-US"/>
              <a:t>45</a:t>
            </a:fld>
            <a:endParaRPr lang="zh-CN" alt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1202" name="Picture 3"/>
          <p:cNvPicPr>
            <a:picLocks noGrp="1" noChangeAspect="1" noChangeArrowheads="1"/>
          </p:cNvPicPr>
          <p:nvPr>
            <p:ph idx="1"/>
          </p:nvPr>
        </p:nvPicPr>
        <p:blipFill>
          <a:blip r:embed="rId2" cstate="print"/>
          <a:srcRect/>
          <a:stretch>
            <a:fillRect/>
          </a:stretch>
        </p:blipFill>
        <p:spPr>
          <a:xfrm>
            <a:off x="535853" y="1623963"/>
            <a:ext cx="7503160" cy="3683000"/>
          </a:xfrm>
        </p:spPr>
      </p:pic>
      <p:sp>
        <p:nvSpPr>
          <p:cNvPr id="51203" name="灯片编号占位符 4"/>
          <p:cNvSpPr>
            <a:spLocks noGrp="1" noChangeArrowheads="1"/>
          </p:cNvSpPr>
          <p:nvPr>
            <p:ph type="sldNum" sz="quarter" idx="12"/>
          </p:nvPr>
        </p:nvSpPr>
        <p:spPr bwMode="auto">
          <a:noFill/>
          <a:ln>
            <a:miter lim="800000"/>
          </a:ln>
        </p:spPr>
        <p:txBody>
          <a:bodyPr/>
          <a:lstStyle/>
          <a:p>
            <a:fld id="{4EBD28C5-61C7-4109-BBD2-EB4666534F38}" type="slidenum">
              <a:rPr lang="zh-CN" altLang="en-US"/>
              <a:t>46</a:t>
            </a:fld>
            <a:endParaRPr lang="zh-CN" alt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2226" name="Picture 3"/>
          <p:cNvPicPr>
            <a:picLocks noGrp="1" noChangeAspect="1" noChangeArrowheads="1"/>
          </p:cNvPicPr>
          <p:nvPr>
            <p:ph idx="1"/>
          </p:nvPr>
        </p:nvPicPr>
        <p:blipFill>
          <a:blip r:embed="rId2" cstate="print"/>
          <a:stretch>
            <a:fillRect/>
          </a:stretch>
        </p:blipFill>
        <p:spPr>
          <a:xfrm>
            <a:off x="756285" y="1499235"/>
            <a:ext cx="6967855" cy="4147185"/>
          </a:xfrm>
        </p:spPr>
      </p:pic>
      <p:sp>
        <p:nvSpPr>
          <p:cNvPr id="52227" name="灯片编号占位符 4"/>
          <p:cNvSpPr>
            <a:spLocks noGrp="1" noChangeArrowheads="1"/>
          </p:cNvSpPr>
          <p:nvPr>
            <p:ph type="sldNum" sz="quarter" idx="12"/>
          </p:nvPr>
        </p:nvSpPr>
        <p:spPr bwMode="auto">
          <a:noFill/>
          <a:ln>
            <a:miter lim="800000"/>
          </a:ln>
        </p:spPr>
        <p:txBody>
          <a:bodyPr/>
          <a:lstStyle/>
          <a:p>
            <a:fld id="{88836D66-699E-48E1-BC8E-BCB699C8EF0D}" type="slidenum">
              <a:rPr lang="zh-CN" altLang="en-US"/>
              <a:t>47</a:t>
            </a:fld>
            <a:endParaRPr lang="zh-CN" alt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3250" name="Picture 3"/>
          <p:cNvPicPr>
            <a:picLocks noGrp="1" noChangeAspect="1" noChangeArrowheads="1"/>
          </p:cNvPicPr>
          <p:nvPr>
            <p:ph idx="1"/>
          </p:nvPr>
        </p:nvPicPr>
        <p:blipFill>
          <a:blip r:embed="rId2" cstate="print"/>
          <a:srcRect/>
          <a:stretch>
            <a:fillRect/>
          </a:stretch>
        </p:blipFill>
        <p:spPr>
          <a:xfrm>
            <a:off x="215900" y="2165350"/>
            <a:ext cx="7484745" cy="2757170"/>
          </a:xfrm>
        </p:spPr>
      </p:pic>
      <p:sp>
        <p:nvSpPr>
          <p:cNvPr id="53251" name="灯片编号占位符 4"/>
          <p:cNvSpPr>
            <a:spLocks noGrp="1" noChangeArrowheads="1"/>
          </p:cNvSpPr>
          <p:nvPr>
            <p:ph type="sldNum" sz="quarter" idx="12"/>
          </p:nvPr>
        </p:nvSpPr>
        <p:spPr bwMode="auto">
          <a:noFill/>
          <a:ln>
            <a:miter lim="800000"/>
          </a:ln>
        </p:spPr>
        <p:txBody>
          <a:bodyPr/>
          <a:lstStyle/>
          <a:p>
            <a:fld id="{EF96BAB6-AE75-498B-B703-E31B69C408E4}" type="slidenum">
              <a:rPr lang="zh-CN" altLang="en-US"/>
              <a:t>48</a:t>
            </a:fld>
            <a:endParaRPr lang="zh-CN" altLang="en-US"/>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灯片编号占位符 2"/>
          <p:cNvSpPr>
            <a:spLocks noGrp="1" noChangeArrowheads="1"/>
          </p:cNvSpPr>
          <p:nvPr>
            <p:ph type="sldNum" sz="quarter" idx="12"/>
          </p:nvPr>
        </p:nvSpPr>
        <p:spPr bwMode="auto">
          <a:noFill/>
          <a:ln>
            <a:miter lim="800000"/>
          </a:ln>
        </p:spPr>
        <p:txBody>
          <a:bodyPr/>
          <a:lstStyle/>
          <a:p>
            <a:fld id="{B51A84F9-999F-49AA-9A4F-A82B8C614C55}" type="slidenum">
              <a:rPr lang="zh-CN" altLang="en-US"/>
              <a:t>49</a:t>
            </a:fld>
            <a:endParaRPr lang="zh-CN" altLang="en-US"/>
          </a:p>
        </p:txBody>
      </p:sp>
      <p:sp>
        <p:nvSpPr>
          <p:cNvPr id="53251" name="Rectangle 2"/>
          <p:cNvSpPr>
            <a:spLocks noGrp="1" noChangeArrowheads="1"/>
          </p:cNvSpPr>
          <p:nvPr>
            <p:ph type="body" idx="4294967295"/>
          </p:nvPr>
        </p:nvSpPr>
        <p:spPr>
          <a:xfrm>
            <a:off x="0" y="1268413"/>
            <a:ext cx="7488238" cy="3168650"/>
          </a:xfrm>
        </p:spPr>
        <p:txBody>
          <a:bodyPr rtlCol="0">
            <a:normAutofit lnSpcReduction="10000"/>
          </a:bodyPr>
          <a:lstStyle/>
          <a:p>
            <a:pPr eaLnBrk="1" fontAlgn="auto" hangingPunct="1">
              <a:spcAft>
                <a:spcPts val="0"/>
              </a:spcAft>
              <a:buClr>
                <a:srgbClr val="FF0000"/>
              </a:buClr>
              <a:buFont typeface="Wingdings" panose="05000000000000000000" pitchFamily="2" charset="2"/>
              <a:buNone/>
              <a:defRPr/>
            </a:pPr>
            <a:endParaRPr lang="zh-CN" altLang="en-US" dirty="0" smtClean="0">
              <a:latin typeface="楷体_GB2312" pitchFamily="49" charset="-122"/>
              <a:ea typeface="楷体_GB2312" pitchFamily="49" charset="-122"/>
            </a:endParaRPr>
          </a:p>
          <a:p>
            <a:pPr eaLnBrk="1" fontAlgn="auto" hangingPunct="1">
              <a:spcAft>
                <a:spcPts val="0"/>
              </a:spcAft>
              <a:buClr>
                <a:srgbClr val="FF0000"/>
              </a:buClr>
              <a:buFont typeface="Wingdings" panose="05000000000000000000" pitchFamily="2" charset="2"/>
              <a:buNone/>
              <a:defRPr/>
            </a:pPr>
            <a:endParaRPr lang="en-US" altLang="zh-CN" sz="2800" dirty="0" smtClean="0">
              <a:latin typeface="楷体_GB2312" pitchFamily="49" charset="-122"/>
              <a:ea typeface="楷体_GB2312" pitchFamily="49" charset="-122"/>
            </a:endParaRPr>
          </a:p>
          <a:p>
            <a:pPr eaLnBrk="1" fontAlgn="auto" hangingPunct="1">
              <a:spcAft>
                <a:spcPts val="0"/>
              </a:spcAft>
              <a:buClr>
                <a:srgbClr val="FF0000"/>
              </a:buClr>
              <a:buFont typeface="Wingdings" panose="05000000000000000000" pitchFamily="2" charset="2"/>
              <a:buNone/>
              <a:defRPr/>
            </a:pPr>
            <a:r>
              <a:rPr lang="en-US" altLang="zh-CN" sz="2800" dirty="0" smtClean="0">
                <a:latin typeface="楷体_GB2312" pitchFamily="49" charset="-122"/>
                <a:ea typeface="楷体_GB2312" pitchFamily="49" charset="-122"/>
              </a:rPr>
              <a:t>  </a:t>
            </a:r>
            <a:r>
              <a:rPr lang="zh-CN" altLang="en-US" sz="2800" dirty="0" smtClean="0">
                <a:latin typeface="楷体_GB2312" pitchFamily="49" charset="-122"/>
                <a:ea typeface="楷体_GB2312" pitchFamily="49" charset="-122"/>
              </a:rPr>
              <a:t>在介入手术前要拟订严格的操作程序和方案，了解患者的有关资料，尽量减少不必要的曝光。术中操作的累计曝光时间不应超过</a:t>
            </a:r>
            <a:r>
              <a:rPr lang="en-US" altLang="zh-CN" sz="2800" dirty="0" smtClean="0">
                <a:latin typeface="楷体_GB2312" pitchFamily="49" charset="-122"/>
                <a:ea typeface="楷体_GB2312" pitchFamily="49" charset="-122"/>
              </a:rPr>
              <a:t>30min</a:t>
            </a:r>
            <a:r>
              <a:rPr lang="zh-CN" altLang="en-US" sz="2800" dirty="0" smtClean="0">
                <a:latin typeface="楷体_GB2312" pitchFamily="49" charset="-122"/>
                <a:ea typeface="楷体_GB2312" pitchFamily="49" charset="-122"/>
              </a:rPr>
              <a:t>，优化最佳投照条件，避免重复照射。</a:t>
            </a:r>
          </a:p>
          <a:p>
            <a:pPr eaLnBrk="1" fontAlgn="auto" hangingPunct="1">
              <a:spcAft>
                <a:spcPts val="0"/>
              </a:spcAft>
              <a:buClr>
                <a:srgbClr val="FF0000"/>
              </a:buClr>
              <a:buFont typeface="Wingdings" panose="05000000000000000000" pitchFamily="2" charset="2"/>
              <a:buNone/>
              <a:defRPr/>
            </a:pPr>
            <a:r>
              <a:rPr lang="zh-CN" altLang="en-US" sz="2800" dirty="0" smtClean="0">
                <a:latin typeface="楷体_GB2312" pitchFamily="49" charset="-122"/>
                <a:ea typeface="楷体_GB2312" pitchFamily="49" charset="-122"/>
              </a:rPr>
              <a:t>  </a:t>
            </a:r>
            <a:r>
              <a:rPr lang="en-US" altLang="zh-CN" sz="2800" dirty="0" smtClean="0">
                <a:latin typeface="楷体_GB2312" pitchFamily="49" charset="-122"/>
                <a:ea typeface="楷体_GB2312" pitchFamily="49" charset="-122"/>
              </a:rPr>
              <a:t>  </a:t>
            </a:r>
            <a:r>
              <a:rPr lang="zh-CN" altLang="en-US" sz="2800" dirty="0" smtClean="0">
                <a:latin typeface="楷体_GB2312" pitchFamily="49" charset="-122"/>
                <a:ea typeface="楷体_GB2312" pitchFamily="49" charset="-122"/>
              </a:rPr>
              <a:t>还可适当限制术者的手术次数。</a:t>
            </a:r>
          </a:p>
        </p:txBody>
      </p:sp>
      <p:sp>
        <p:nvSpPr>
          <p:cNvPr id="54275" name="灯片编号占位符 3"/>
          <p:cNvSpPr txBox="1">
            <a:spLocks noChangeArrowheads="1"/>
          </p:cNvSpPr>
          <p:nvPr/>
        </p:nvSpPr>
        <p:spPr bwMode="auto">
          <a:xfrm>
            <a:off x="6553200" y="6245225"/>
            <a:ext cx="2133600" cy="476250"/>
          </a:xfrm>
          <a:prstGeom prst="rect">
            <a:avLst/>
          </a:prstGeom>
          <a:noFill/>
          <a:ln w="9525">
            <a:noFill/>
            <a:miter lim="800000"/>
          </a:ln>
        </p:spPr>
        <p:txBody>
          <a:bodyPr/>
          <a:lstStyle/>
          <a:p>
            <a:pPr algn="r" eaLnBrk="0" hangingPunct="0"/>
            <a:endParaRPr lang="zh-CN" altLang="en-US" sz="1400">
              <a:latin typeface="仿宋_GB2312" charset="-122"/>
            </a:endParaRPr>
          </a:p>
        </p:txBody>
      </p:sp>
      <p:sp>
        <p:nvSpPr>
          <p:cNvPr id="2" name="Rectangle 4"/>
          <p:cNvSpPr>
            <a:spLocks noChangeArrowheads="1"/>
          </p:cNvSpPr>
          <p:nvPr/>
        </p:nvSpPr>
        <p:spPr bwMode="auto">
          <a:xfrm>
            <a:off x="250825" y="-241300"/>
            <a:ext cx="5976938" cy="1284288"/>
          </a:xfrm>
          <a:prstGeom prst="rect">
            <a:avLst/>
          </a:prstGeom>
          <a:noFill/>
          <a:ln w="9525">
            <a:noFill/>
            <a:miter lim="800000"/>
          </a:ln>
          <a:effectLst/>
        </p:spPr>
        <p:txBody>
          <a:bodyPr>
            <a:spAutoFit/>
          </a:bodyPr>
          <a:lstStyle/>
          <a:p>
            <a:pPr lvl="4">
              <a:spcBef>
                <a:spcPct val="20000"/>
              </a:spcBef>
              <a:buClr>
                <a:schemeClr val="hlink"/>
              </a:buClr>
              <a:buSzPct val="70000"/>
              <a:buFont typeface="Wingdings" panose="05000000000000000000" pitchFamily="2" charset="2"/>
              <a:buNone/>
              <a:defRPr/>
            </a:pPr>
            <a:endParaRPr lang="zh-CN" altLang="en-US" sz="4000" b="1">
              <a:solidFill>
                <a:schemeClr val="tx2"/>
              </a:solidFill>
              <a:effectLst>
                <a:outerShdw blurRad="38100" dist="38100" dir="2700000" algn="tl">
                  <a:srgbClr val="000000"/>
                </a:outerShdw>
              </a:effectLst>
              <a:latin typeface="Garamond" panose="02020404030301010803" pitchFamily="18" charset="0"/>
              <a:sym typeface="+mn-ea"/>
            </a:endParaRPr>
          </a:p>
          <a:p>
            <a:pPr lvl="4">
              <a:spcBef>
                <a:spcPct val="20000"/>
              </a:spcBef>
              <a:buClr>
                <a:schemeClr val="hlink"/>
              </a:buClr>
              <a:buSzPct val="70000"/>
              <a:buFont typeface="Wingdings" panose="05000000000000000000" pitchFamily="2" charset="2"/>
              <a:buNone/>
              <a:defRPr/>
            </a:pPr>
            <a:r>
              <a:rPr lang="zh-CN" altLang="en-US" sz="3200" b="1">
                <a:solidFill>
                  <a:schemeClr val="tx2"/>
                </a:solidFill>
                <a:effectLst>
                  <a:outerShdw blurRad="38100" dist="38100" dir="2700000" algn="tl">
                    <a:srgbClr val="000000"/>
                  </a:outerShdw>
                </a:effectLst>
                <a:latin typeface="Garamond" panose="02020404030301010803" pitchFamily="18" charset="0"/>
                <a:sym typeface="+mn-ea"/>
              </a:rPr>
              <a:t>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a:ea typeface="华文仿宋" panose="02010600040101010101" charset="-122"/>
                <a:sym typeface="+mn-ea"/>
              </a:rPr>
              <a:t>辐射防护的概述</a:t>
            </a:r>
            <a:r>
              <a:rPr lang="en-US" altLang="zh-CN" sz="2000">
                <a:ea typeface="华文仿宋" panose="02010600040101010101" charset="-122"/>
                <a:sym typeface="+mn-ea"/>
              </a:rPr>
              <a:t/>
            </a:r>
            <a:br>
              <a:rPr lang="en-US" altLang="zh-CN" sz="2000">
                <a:ea typeface="华文仿宋" panose="02010600040101010101" charset="-122"/>
                <a:sym typeface="+mn-ea"/>
              </a:rPr>
            </a:br>
            <a:endParaRPr lang="zh-CN" altLang="en-US" sz="2000">
              <a:ea typeface="华文仿宋" panose="02010600040101010101" charset="-122"/>
            </a:endParaRPr>
          </a:p>
        </p:txBody>
      </p:sp>
      <p:sp>
        <p:nvSpPr>
          <p:cNvPr id="3" name="内容占位符 2"/>
          <p:cNvSpPr>
            <a:spLocks noGrp="1"/>
          </p:cNvSpPr>
          <p:nvPr>
            <p:ph idx="1"/>
          </p:nvPr>
        </p:nvSpPr>
        <p:spPr/>
        <p:txBody>
          <a:bodyPr>
            <a:normAutofit/>
          </a:bodyPr>
          <a:lstStyle/>
          <a:p>
            <a:pPr>
              <a:lnSpc>
                <a:spcPts val="2800"/>
              </a:lnSpc>
            </a:pPr>
            <a:r>
              <a:rPr lang="zh-CN" altLang="en-US" sz="1800" dirty="0">
                <a:ea typeface="华文仿宋" panose="02010600040101010101" charset="-122"/>
              </a:rPr>
              <a:t>辐射防护的内容包括五个方面：辐射防护基本原理和辐射防护标准、辐射防护方法、辐射监测、辐射防护评价及核与辐射事故应急。</a:t>
            </a:r>
          </a:p>
          <a:p>
            <a:pPr>
              <a:lnSpc>
                <a:spcPts val="2800"/>
              </a:lnSpc>
            </a:pPr>
            <a:r>
              <a:rPr lang="zh-CN" altLang="en-US" sz="1800" dirty="0">
                <a:ea typeface="华文仿宋" panose="02010600040101010101" charset="-122"/>
              </a:rPr>
              <a:t>（1）辐射防护基本原则和辐射防护标准</a:t>
            </a:r>
          </a:p>
          <a:p>
            <a:pPr>
              <a:lnSpc>
                <a:spcPts val="2800"/>
              </a:lnSpc>
            </a:pPr>
            <a:r>
              <a:rPr lang="zh-CN" altLang="en-US" sz="1800" dirty="0">
                <a:ea typeface="华文仿宋" panose="02010600040101010101" charset="-122"/>
              </a:rPr>
              <a:t>辐射防护基本原则是：实践的正当性、辐射防护的最优化及个人剂量限值。</a:t>
            </a:r>
          </a:p>
          <a:p>
            <a:pPr>
              <a:lnSpc>
                <a:spcPts val="2800"/>
              </a:lnSpc>
            </a:pPr>
            <a:r>
              <a:rPr lang="zh-CN" altLang="en-US" sz="1800" dirty="0">
                <a:ea typeface="华文仿宋" panose="02010600040101010101" charset="-122"/>
              </a:rPr>
              <a:t>国际上，研究和推荐辐射防护标准的机构是 ICRP 和 IAEA，如 2007 年 ICRP 发布的第 104 号出版物《放射防护控制措施的范围》、2011 年 IAEA 发布的《辐射防护和辐射源安全》（暂行本）；中华人民共和国是颁布国家标准，如《电离辐射防护与辐射源安全基本标准》（GB18871-2002）。</a:t>
            </a:r>
          </a:p>
          <a:p>
            <a:pPr>
              <a:lnSpc>
                <a:spcPts val="2800"/>
              </a:lnSpc>
            </a:pPr>
            <a:endParaRPr lang="zh-CN" altLang="en-US" sz="1800" dirty="0">
              <a:ea typeface="华文仿宋" panose="02010600040101010101" charset="-122"/>
            </a:endParaRPr>
          </a:p>
          <a:p>
            <a:pPr>
              <a:lnSpc>
                <a:spcPts val="2800"/>
              </a:lnSpc>
            </a:pPr>
            <a:endParaRPr lang="zh-CN" altLang="en-US" sz="1800" dirty="0">
              <a:ea typeface="华文仿宋" panose="02010600040101010101" charset="-122"/>
            </a:endParaRPr>
          </a:p>
          <a:p>
            <a:pPr>
              <a:lnSpc>
                <a:spcPts val="2800"/>
              </a:lnSpc>
            </a:pPr>
            <a:endParaRPr lang="zh-CN" altLang="en-US" sz="1800" dirty="0">
              <a:ea typeface="华文仿宋" panose="02010600040101010101" charset="-122"/>
            </a:endParaRPr>
          </a:p>
          <a:p>
            <a:pPr>
              <a:lnSpc>
                <a:spcPts val="2800"/>
              </a:lnSpc>
            </a:pPr>
            <a:endParaRPr lang="zh-CN" altLang="en-US" sz="1800" dirty="0">
              <a:ea typeface="华文仿宋" panose="02010600040101010101" charset="-122"/>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rrowheads="1"/>
          </p:cNvSpPr>
          <p:nvPr>
            <p:ph type="title"/>
          </p:nvPr>
        </p:nvSpPr>
        <p:spPr/>
        <p:txBody>
          <a:bodyPr/>
          <a:lstStyle/>
          <a:p>
            <a:pPr eaLnBrk="1" hangingPunct="1"/>
            <a:r>
              <a:rPr lang="zh-CN" altLang="en-US" sz="4000" smtClean="0"/>
              <a:t>受检者的防护要求的监督</a:t>
            </a:r>
          </a:p>
        </p:txBody>
      </p:sp>
      <p:sp>
        <p:nvSpPr>
          <p:cNvPr id="55298" name="Rectangle 3"/>
          <p:cNvSpPr>
            <a:spLocks noGrp="1" noChangeArrowheads="1"/>
          </p:cNvSpPr>
          <p:nvPr>
            <p:ph idx="1"/>
          </p:nvPr>
        </p:nvSpPr>
        <p:spPr/>
        <p:txBody>
          <a:bodyPr>
            <a:normAutofit/>
          </a:bodyPr>
          <a:lstStyle/>
          <a:p>
            <a:pPr eaLnBrk="1" hangingPunct="1">
              <a:lnSpc>
                <a:spcPts val="2800"/>
              </a:lnSpc>
            </a:pPr>
            <a:r>
              <a:rPr lang="en-US" altLang="zh-CN" sz="1800" dirty="0" smtClean="0">
                <a:latin typeface="宋体" panose="02010600030101010101" pitchFamily="2" charset="-122"/>
              </a:rPr>
              <a:t>X</a:t>
            </a:r>
            <a:r>
              <a:rPr lang="zh-CN" altLang="en-US" sz="1800" dirty="0" smtClean="0">
                <a:latin typeface="宋体" panose="02010600030101010101" pitchFamily="2" charset="-122"/>
              </a:rPr>
              <a:t>射线诊断检查中受检者所受的医疗照射应经过正当性判断</a:t>
            </a:r>
            <a:r>
              <a:rPr lang="en-US" altLang="zh-CN" sz="1800" dirty="0" smtClean="0">
                <a:latin typeface="宋体" panose="02010600030101010101" pitchFamily="2" charset="-122"/>
              </a:rPr>
              <a:t>,</a:t>
            </a:r>
            <a:r>
              <a:rPr lang="zh-CN" altLang="en-US" sz="1800" dirty="0" smtClean="0">
                <a:latin typeface="宋体" panose="02010600030101010101" pitchFamily="2" charset="-122"/>
              </a:rPr>
              <a:t>掌握好适应证并注意避免不必要的重复检查。对妇女儿童的</a:t>
            </a:r>
            <a:r>
              <a:rPr lang="en-US" altLang="zh-CN" sz="1800" dirty="0" smtClean="0">
                <a:latin typeface="宋体" panose="02010600030101010101" pitchFamily="2" charset="-122"/>
              </a:rPr>
              <a:t>X</a:t>
            </a:r>
            <a:r>
              <a:rPr lang="zh-CN" altLang="en-US" sz="1800" dirty="0" smtClean="0">
                <a:latin typeface="宋体" panose="02010600030101010101" pitchFamily="2" charset="-122"/>
              </a:rPr>
              <a:t>射线诊断检查更应慎重进行判断。</a:t>
            </a:r>
          </a:p>
          <a:p>
            <a:pPr eaLnBrk="1" hangingPunct="1">
              <a:lnSpc>
                <a:spcPts val="2800"/>
              </a:lnSpc>
            </a:pPr>
            <a:r>
              <a:rPr lang="zh-CN" altLang="en-US" sz="1800" dirty="0" smtClean="0">
                <a:latin typeface="宋体" panose="02010600030101010101" pitchFamily="2" charset="-122"/>
              </a:rPr>
              <a:t>医用</a:t>
            </a:r>
            <a:r>
              <a:rPr lang="en-US" altLang="zh-CN" sz="1800" dirty="0" smtClean="0">
                <a:latin typeface="宋体" panose="02010600030101010101" pitchFamily="2" charset="-122"/>
              </a:rPr>
              <a:t>X</a:t>
            </a:r>
            <a:r>
              <a:rPr lang="zh-CN" altLang="en-US" sz="1800" dirty="0" smtClean="0">
                <a:latin typeface="宋体" panose="02010600030101010101" pitchFamily="2" charset="-122"/>
              </a:rPr>
              <a:t>射线诊断检查合理应用原则。</a:t>
            </a:r>
          </a:p>
          <a:p>
            <a:pPr eaLnBrk="1" hangingPunct="1">
              <a:lnSpc>
                <a:spcPts val="2800"/>
              </a:lnSpc>
            </a:pPr>
            <a:r>
              <a:rPr lang="zh-CN" altLang="en-US" sz="1800" dirty="0" smtClean="0">
                <a:latin typeface="宋体" panose="02010600030101010101" pitchFamily="2" charset="-122"/>
              </a:rPr>
              <a:t>受检者所受的医疗照射应遵循安全与防护最优化原则</a:t>
            </a:r>
            <a:r>
              <a:rPr lang="en-US" altLang="zh-CN" sz="1800" dirty="0" smtClean="0">
                <a:latin typeface="宋体" panose="02010600030101010101" pitchFamily="2" charset="-122"/>
              </a:rPr>
              <a:t>,</a:t>
            </a:r>
            <a:r>
              <a:rPr lang="zh-CN" altLang="en-US" sz="1800" dirty="0" smtClean="0">
                <a:latin typeface="宋体" panose="02010600030101010101" pitchFamily="2" charset="-122"/>
              </a:rPr>
              <a:t>使其接受剂量保持在可以合理达到的最低水平。</a:t>
            </a:r>
          </a:p>
        </p:txBody>
      </p:sp>
      <p:sp>
        <p:nvSpPr>
          <p:cNvPr id="55299" name="灯片编号占位符 4"/>
          <p:cNvSpPr>
            <a:spLocks noGrp="1" noChangeArrowheads="1"/>
          </p:cNvSpPr>
          <p:nvPr>
            <p:ph type="sldNum" sz="quarter" idx="12"/>
          </p:nvPr>
        </p:nvSpPr>
        <p:spPr bwMode="auto">
          <a:noFill/>
          <a:ln>
            <a:miter lim="800000"/>
          </a:ln>
        </p:spPr>
        <p:txBody>
          <a:bodyPr/>
          <a:lstStyle/>
          <a:p>
            <a:fld id="{78D867AB-E142-4022-90E1-F565E2DEBAB1}" type="slidenum">
              <a:rPr lang="zh-CN" altLang="en-US"/>
              <a:t>50</a:t>
            </a:fld>
            <a:endParaRPr lang="zh-CN" altLang="en-US"/>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rrowheads="1"/>
          </p:cNvSpPr>
          <p:nvPr>
            <p:ph type="title"/>
          </p:nvPr>
        </p:nvSpPr>
        <p:spPr/>
        <p:txBody>
          <a:bodyPr/>
          <a:lstStyle/>
          <a:p>
            <a:pPr eaLnBrk="1" hangingPunct="1"/>
            <a:r>
              <a:rPr lang="zh-CN" altLang="en-US" smtClean="0"/>
              <a:t>正当性判断</a:t>
            </a:r>
          </a:p>
        </p:txBody>
      </p:sp>
      <p:sp>
        <p:nvSpPr>
          <p:cNvPr id="56322" name="Rectangle 3"/>
          <p:cNvSpPr>
            <a:spLocks noGrp="1" noChangeArrowheads="1"/>
          </p:cNvSpPr>
          <p:nvPr>
            <p:ph idx="1"/>
          </p:nvPr>
        </p:nvSpPr>
        <p:spPr/>
        <p:txBody>
          <a:bodyPr>
            <a:normAutofit/>
          </a:bodyPr>
          <a:lstStyle/>
          <a:p>
            <a:pPr eaLnBrk="1" hangingPunct="1">
              <a:lnSpc>
                <a:spcPct val="90000"/>
              </a:lnSpc>
            </a:pPr>
            <a:r>
              <a:rPr lang="zh-CN" altLang="en-US" sz="2000" dirty="0" smtClean="0">
                <a:latin typeface="宋体" panose="02010600030101010101" pitchFamily="2" charset="-122"/>
              </a:rPr>
              <a:t>应用</a:t>
            </a:r>
            <a:r>
              <a:rPr lang="en-US" altLang="zh-CN" sz="2000" dirty="0" smtClean="0">
                <a:latin typeface="宋体" panose="02010600030101010101" pitchFamily="2" charset="-122"/>
              </a:rPr>
              <a:t>X</a:t>
            </a:r>
            <a:r>
              <a:rPr lang="zh-CN" altLang="en-US" sz="2000" dirty="0" smtClean="0">
                <a:latin typeface="宋体" panose="02010600030101010101" pitchFamily="2" charset="-122"/>
              </a:rPr>
              <a:t>射线检查应经过正当性判断。执业医师应根据患者的病史、体格检查、临床化验等判断是否需要采用</a:t>
            </a:r>
            <a:r>
              <a:rPr lang="en-US" altLang="zh-CN" sz="2000" dirty="0" smtClean="0">
                <a:latin typeface="宋体" panose="02010600030101010101" pitchFamily="2" charset="-122"/>
              </a:rPr>
              <a:t>X</a:t>
            </a:r>
            <a:r>
              <a:rPr lang="zh-CN" altLang="en-US" sz="2000" dirty="0" smtClean="0">
                <a:latin typeface="宋体" panose="02010600030101010101" pitchFamily="2" charset="-122"/>
              </a:rPr>
              <a:t>射线检查</a:t>
            </a:r>
            <a:r>
              <a:rPr lang="en-US" altLang="zh-CN" sz="2000" dirty="0" smtClean="0">
                <a:latin typeface="宋体" panose="02010600030101010101" pitchFamily="2" charset="-122"/>
              </a:rPr>
              <a:t>,</a:t>
            </a:r>
            <a:r>
              <a:rPr lang="zh-CN" altLang="en-US" sz="2000" dirty="0" smtClean="0">
                <a:latin typeface="宋体" panose="02010600030101010101" pitchFamily="2" charset="-122"/>
              </a:rPr>
              <a:t>掌握好适应证。</a:t>
            </a:r>
          </a:p>
          <a:p>
            <a:pPr eaLnBrk="1" hangingPunct="1">
              <a:lnSpc>
                <a:spcPct val="90000"/>
              </a:lnSpc>
            </a:pPr>
            <a:endParaRPr lang="zh-CN" altLang="en-US" sz="2000" dirty="0" smtClean="0">
              <a:latin typeface="宋体" panose="02010600030101010101" pitchFamily="2" charset="-122"/>
            </a:endParaRPr>
          </a:p>
          <a:p>
            <a:pPr eaLnBrk="1" hangingPunct="1">
              <a:lnSpc>
                <a:spcPct val="90000"/>
              </a:lnSpc>
            </a:pPr>
            <a:r>
              <a:rPr lang="zh-CN" altLang="en-US" sz="2000" dirty="0" smtClean="0">
                <a:latin typeface="宋体" panose="02010600030101010101" pitchFamily="2" charset="-122"/>
              </a:rPr>
              <a:t>应考虑优先选用非</a:t>
            </a:r>
            <a:r>
              <a:rPr lang="en-US" altLang="zh-CN" sz="2000" dirty="0" smtClean="0">
                <a:latin typeface="宋体" panose="02010600030101010101" pitchFamily="2" charset="-122"/>
              </a:rPr>
              <a:t>X</a:t>
            </a:r>
            <a:r>
              <a:rPr lang="zh-CN" altLang="en-US" sz="2000" dirty="0" smtClean="0">
                <a:latin typeface="宋体" panose="02010600030101010101" pitchFamily="2" charset="-122"/>
              </a:rPr>
              <a:t>射线的检查方法</a:t>
            </a:r>
            <a:r>
              <a:rPr lang="en-US" altLang="zh-CN" sz="2000" dirty="0" smtClean="0">
                <a:latin typeface="宋体" panose="02010600030101010101" pitchFamily="2" charset="-122"/>
              </a:rPr>
              <a:t>,</a:t>
            </a:r>
            <a:r>
              <a:rPr lang="zh-CN" altLang="en-US" sz="2000" dirty="0" smtClean="0">
                <a:latin typeface="宋体" panose="02010600030101010101" pitchFamily="2" charset="-122"/>
              </a:rPr>
              <a:t>根据临床指征确认</a:t>
            </a:r>
            <a:r>
              <a:rPr lang="en-US" altLang="zh-CN" sz="2000" dirty="0" smtClean="0">
                <a:latin typeface="宋体" panose="02010600030101010101" pitchFamily="2" charset="-122"/>
              </a:rPr>
              <a:t>X</a:t>
            </a:r>
            <a:r>
              <a:rPr lang="zh-CN" altLang="en-US" sz="2000" dirty="0" smtClean="0">
                <a:latin typeface="宋体" panose="02010600030101010101" pitchFamily="2" charset="-122"/>
              </a:rPr>
              <a:t>射线检查是最合适的检查方法时方可申请</a:t>
            </a:r>
            <a:r>
              <a:rPr lang="en-US" altLang="zh-CN" sz="2000" dirty="0" smtClean="0">
                <a:latin typeface="宋体" panose="02010600030101010101" pitchFamily="2" charset="-122"/>
              </a:rPr>
              <a:t>X</a:t>
            </a:r>
            <a:r>
              <a:rPr lang="zh-CN" altLang="en-US" sz="2000" dirty="0" smtClean="0">
                <a:latin typeface="宋体" panose="02010600030101010101" pitchFamily="2" charset="-122"/>
              </a:rPr>
              <a:t>射线检查。</a:t>
            </a:r>
          </a:p>
        </p:txBody>
      </p:sp>
      <p:sp>
        <p:nvSpPr>
          <p:cNvPr id="56323" name="灯片编号占位符 4"/>
          <p:cNvSpPr>
            <a:spLocks noGrp="1" noChangeArrowheads="1"/>
          </p:cNvSpPr>
          <p:nvPr>
            <p:ph type="sldNum" sz="quarter" idx="12"/>
          </p:nvPr>
        </p:nvSpPr>
        <p:spPr bwMode="auto">
          <a:noFill/>
          <a:ln>
            <a:miter lim="800000"/>
          </a:ln>
        </p:spPr>
        <p:txBody>
          <a:bodyPr/>
          <a:lstStyle/>
          <a:p>
            <a:fld id="{0517AA01-795F-4BBC-B2F8-D27EA29B8402}" type="slidenum">
              <a:rPr lang="zh-CN" altLang="en-US"/>
              <a:t>51</a:t>
            </a:fld>
            <a:endParaRPr lang="zh-CN" altLang="en-US"/>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57346" name="Rectangle 3"/>
          <p:cNvSpPr>
            <a:spLocks noGrp="1" noChangeArrowheads="1"/>
          </p:cNvSpPr>
          <p:nvPr>
            <p:ph idx="1"/>
          </p:nvPr>
        </p:nvSpPr>
        <p:spPr/>
        <p:txBody>
          <a:bodyPr>
            <a:normAutofit/>
          </a:bodyPr>
          <a:lstStyle/>
          <a:p>
            <a:pPr eaLnBrk="1" hangingPunct="1">
              <a:lnSpc>
                <a:spcPct val="90000"/>
              </a:lnSpc>
            </a:pPr>
            <a:r>
              <a:rPr lang="zh-CN" altLang="en-US" sz="1800" dirty="0" smtClean="0">
                <a:latin typeface="黑体" panose="02010609060101010101" pitchFamily="49" charset="-122"/>
                <a:ea typeface="黑体" panose="02010609060101010101" pitchFamily="49" charset="-122"/>
              </a:rPr>
              <a:t>特别加强对育龄妇女和孕妇、婴幼儿</a:t>
            </a:r>
            <a:r>
              <a:rPr lang="en-US" altLang="zh-CN" sz="1800" dirty="0" smtClean="0">
                <a:latin typeface="黑体" panose="02010609060101010101" pitchFamily="49" charset="-122"/>
                <a:ea typeface="黑体" panose="02010609060101010101" pitchFamily="49" charset="-122"/>
              </a:rPr>
              <a:t>X</a:t>
            </a:r>
            <a:r>
              <a:rPr lang="zh-CN" altLang="en-US" sz="1800" dirty="0" smtClean="0">
                <a:latin typeface="黑体" panose="02010609060101010101" pitchFamily="49" charset="-122"/>
                <a:ea typeface="黑体" panose="02010609060101010101" pitchFamily="49" charset="-122"/>
              </a:rPr>
              <a:t>射线检查的正当性判断。</a:t>
            </a:r>
          </a:p>
          <a:p>
            <a:pPr eaLnBrk="1" hangingPunct="1">
              <a:lnSpc>
                <a:spcPct val="90000"/>
              </a:lnSpc>
            </a:pPr>
            <a:r>
              <a:rPr lang="en-US" altLang="zh-CN" sz="1800" dirty="0" smtClean="0">
                <a:latin typeface="黑体" panose="02010609060101010101" pitchFamily="49" charset="-122"/>
                <a:ea typeface="黑体" panose="02010609060101010101" pitchFamily="49" charset="-122"/>
              </a:rPr>
              <a:t> </a:t>
            </a:r>
          </a:p>
          <a:p>
            <a:pPr eaLnBrk="1" hangingPunct="1">
              <a:lnSpc>
                <a:spcPct val="90000"/>
              </a:lnSpc>
            </a:pPr>
            <a:endParaRPr lang="en-US" altLang="zh-CN" sz="1800" dirty="0" smtClean="0">
              <a:latin typeface="黑体" panose="02010609060101010101" pitchFamily="49" charset="-122"/>
              <a:ea typeface="黑体" panose="02010609060101010101" pitchFamily="49" charset="-122"/>
            </a:endParaRPr>
          </a:p>
          <a:p>
            <a:pPr eaLnBrk="1" hangingPunct="1">
              <a:lnSpc>
                <a:spcPct val="90000"/>
              </a:lnSpc>
            </a:pPr>
            <a:r>
              <a:rPr lang="zh-CN" altLang="en-US" sz="1800" dirty="0" smtClean="0">
                <a:latin typeface="黑体" panose="02010609060101010101" pitchFamily="49" charset="-122"/>
                <a:ea typeface="黑体" panose="02010609060101010101" pitchFamily="49" charset="-122"/>
              </a:rPr>
              <a:t>在无法使用固定设备且确进行</a:t>
            </a:r>
            <a:r>
              <a:rPr lang="en-US" altLang="zh-CN" sz="1800" dirty="0" smtClean="0">
                <a:latin typeface="黑体" panose="02010609060101010101" pitchFamily="49" charset="-122"/>
                <a:ea typeface="黑体" panose="02010609060101010101" pitchFamily="49" charset="-122"/>
              </a:rPr>
              <a:t>X</a:t>
            </a:r>
            <a:r>
              <a:rPr lang="zh-CN" altLang="en-US" sz="1800" dirty="0" smtClean="0">
                <a:latin typeface="黑体" panose="02010609060101010101" pitchFamily="49" charset="-122"/>
                <a:ea typeface="黑体" panose="02010609060101010101" pitchFamily="49" charset="-122"/>
              </a:rPr>
              <a:t>射线检查才允许使用移动式设备。使用移动式设备在病房内做</a:t>
            </a:r>
            <a:r>
              <a:rPr lang="en-US" altLang="zh-CN" sz="1800" dirty="0" smtClean="0">
                <a:latin typeface="黑体" panose="02010609060101010101" pitchFamily="49" charset="-122"/>
                <a:ea typeface="黑体" panose="02010609060101010101" pitchFamily="49" charset="-122"/>
              </a:rPr>
              <a:t>X</a:t>
            </a:r>
            <a:r>
              <a:rPr lang="zh-CN" altLang="en-US" sz="1800" dirty="0" smtClean="0">
                <a:latin typeface="黑体" panose="02010609060101010101" pitchFamily="49" charset="-122"/>
                <a:ea typeface="黑体" panose="02010609060101010101" pitchFamily="49" charset="-122"/>
              </a:rPr>
              <a:t>射线检查时</a:t>
            </a:r>
            <a:r>
              <a:rPr lang="en-US" altLang="zh-CN" sz="1800" dirty="0" smtClean="0">
                <a:latin typeface="黑体" panose="02010609060101010101" pitchFamily="49" charset="-122"/>
                <a:ea typeface="黑体" panose="02010609060101010101" pitchFamily="49" charset="-122"/>
              </a:rPr>
              <a:t>,</a:t>
            </a:r>
            <a:r>
              <a:rPr lang="zh-CN" altLang="en-US" sz="1800" dirty="0" smtClean="0">
                <a:latin typeface="黑体" panose="02010609060101010101" pitchFamily="49" charset="-122"/>
                <a:ea typeface="黑体" panose="02010609060101010101" pitchFamily="49" charset="-122"/>
              </a:rPr>
              <a:t>应采取防护措施减少对周围患者的照射，不允许有用线束朝向其他患者。</a:t>
            </a:r>
          </a:p>
          <a:p>
            <a:pPr eaLnBrk="1" hangingPunct="1">
              <a:lnSpc>
                <a:spcPct val="90000"/>
              </a:lnSpc>
              <a:buFont typeface="Wingdings" panose="05000000000000000000" pitchFamily="2" charset="2"/>
              <a:buNone/>
            </a:pPr>
            <a:r>
              <a:rPr lang="en-US" altLang="zh-CN" sz="1800" dirty="0" smtClean="0">
                <a:latin typeface="黑体" panose="02010609060101010101" pitchFamily="49" charset="-122"/>
                <a:ea typeface="黑体" panose="02010609060101010101" pitchFamily="49" charset="-122"/>
              </a:rPr>
              <a:t> </a:t>
            </a:r>
          </a:p>
          <a:p>
            <a:pPr eaLnBrk="1" hangingPunct="1">
              <a:lnSpc>
                <a:spcPct val="90000"/>
              </a:lnSpc>
              <a:buFont typeface="Wingdings" panose="05000000000000000000" pitchFamily="2" charset="2"/>
              <a:buNone/>
            </a:pPr>
            <a:endParaRPr lang="en-US" altLang="zh-CN" sz="1800" dirty="0" smtClean="0">
              <a:latin typeface="黑体" panose="02010609060101010101" pitchFamily="49" charset="-122"/>
              <a:ea typeface="黑体" panose="02010609060101010101" pitchFamily="49" charset="-122"/>
            </a:endParaRPr>
          </a:p>
          <a:p>
            <a:pPr eaLnBrk="1" hangingPunct="1">
              <a:lnSpc>
                <a:spcPct val="90000"/>
              </a:lnSpc>
              <a:buFont typeface="Wingdings" panose="05000000000000000000" pitchFamily="2" charset="2"/>
              <a:buNone/>
            </a:pPr>
            <a:r>
              <a:rPr lang="zh-CN" altLang="en-US" sz="1800" dirty="0" smtClean="0">
                <a:latin typeface="黑体" panose="02010609060101010101" pitchFamily="49" charset="-122"/>
                <a:ea typeface="黑体" panose="02010609060101010101" pitchFamily="49" charset="-122"/>
              </a:rPr>
              <a:t>对不符合正当性判断，不应进行</a:t>
            </a:r>
            <a:r>
              <a:rPr lang="en-US" altLang="zh-CN" sz="1800" dirty="0" smtClean="0">
                <a:latin typeface="黑体" panose="02010609060101010101" pitchFamily="49" charset="-122"/>
                <a:ea typeface="黑体" panose="02010609060101010101" pitchFamily="49" charset="-122"/>
              </a:rPr>
              <a:t>X</a:t>
            </a:r>
            <a:r>
              <a:rPr lang="zh-CN" altLang="en-US" sz="1800" dirty="0" smtClean="0">
                <a:latin typeface="黑体" panose="02010609060101010101" pitchFamily="49" charset="-122"/>
                <a:ea typeface="黑体" panose="02010609060101010101" pitchFamily="49" charset="-122"/>
              </a:rPr>
              <a:t>射线检查。</a:t>
            </a:r>
          </a:p>
        </p:txBody>
      </p:sp>
      <p:sp>
        <p:nvSpPr>
          <p:cNvPr id="57347" name="灯片编号占位符 4"/>
          <p:cNvSpPr>
            <a:spLocks noGrp="1" noChangeArrowheads="1"/>
          </p:cNvSpPr>
          <p:nvPr>
            <p:ph type="sldNum" sz="quarter" idx="12"/>
          </p:nvPr>
        </p:nvSpPr>
        <p:spPr bwMode="auto">
          <a:noFill/>
          <a:ln>
            <a:miter lim="800000"/>
          </a:ln>
        </p:spPr>
        <p:txBody>
          <a:bodyPr/>
          <a:lstStyle/>
          <a:p>
            <a:fld id="{CFC9B861-3EEF-4AC2-8428-BFAF96FA170E}" type="slidenum">
              <a:rPr lang="zh-CN" altLang="en-US"/>
              <a:t>52</a:t>
            </a:fld>
            <a:endParaRPr lang="zh-CN" alt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插入播放</a:t>
            </a:r>
            <a:r>
              <a:rPr lang="en-US" altLang="zh-CN" dirty="0" smtClean="0"/>
              <a:t>VR</a:t>
            </a:r>
            <a:endParaRPr lang="zh-CN" altLang="en-US" dirty="0"/>
          </a:p>
        </p:txBody>
      </p:sp>
    </p:spTree>
    <p:extLst>
      <p:ext uri="{BB962C8B-B14F-4D97-AF65-F5344CB8AC3E}">
        <p14:creationId xmlns:p14="http://schemas.microsoft.com/office/powerpoint/2010/main" val="1924414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1"/>
          <p:cNvGrpSpPr/>
          <p:nvPr/>
        </p:nvGrpSpPr>
        <p:grpSpPr>
          <a:xfrm>
            <a:off x="202017" y="1276478"/>
            <a:ext cx="8229599" cy="3691573"/>
            <a:chOff x="433042" y="1863357"/>
            <a:chExt cx="8228933" cy="3691672"/>
          </a:xfrm>
        </p:grpSpPr>
        <p:sp>
          <p:nvSpPr>
            <p:cNvPr id="3" name="Freeform 5"/>
            <p:cNvSpPr/>
            <p:nvPr/>
          </p:nvSpPr>
          <p:spPr bwMode="auto">
            <a:xfrm flipH="1">
              <a:off x="6082498" y="4243719"/>
              <a:ext cx="822258" cy="357197"/>
            </a:xfrm>
            <a:custGeom>
              <a:avLst/>
              <a:gdLst>
                <a:gd name="T0" fmla="*/ 301406795 w 2331"/>
                <a:gd name="T1" fmla="*/ 192091788 h 688"/>
                <a:gd name="T2" fmla="*/ 13447518 w 2331"/>
                <a:gd name="T3" fmla="*/ 38530166 h 688"/>
                <a:gd name="T4" fmla="*/ 269727438 w 2331"/>
                <a:gd name="T5" fmla="*/ 0 h 688"/>
                <a:gd name="T6" fmla="*/ 301406795 w 2331"/>
                <a:gd name="T7" fmla="*/ 192091788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4" name="Freeform 7"/>
            <p:cNvSpPr/>
            <p:nvPr/>
          </p:nvSpPr>
          <p:spPr bwMode="auto">
            <a:xfrm>
              <a:off x="1860090" y="4191329"/>
              <a:ext cx="868292" cy="231781"/>
            </a:xfrm>
            <a:custGeom>
              <a:avLst/>
              <a:gdLst>
                <a:gd name="T0" fmla="*/ 336630601 w 2331"/>
                <a:gd name="T1" fmla="*/ 81322314 h 688"/>
                <a:gd name="T2" fmla="*/ 15019123 w 2331"/>
                <a:gd name="T3" fmla="*/ 16311770 h 688"/>
                <a:gd name="T4" fmla="*/ 301248903 w 2331"/>
                <a:gd name="T5" fmla="*/ 0 h 688"/>
                <a:gd name="T6" fmla="*/ 336630601 w 2331"/>
                <a:gd name="T7" fmla="*/ 81322314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6" name="Freeform 12"/>
            <p:cNvSpPr/>
            <p:nvPr/>
          </p:nvSpPr>
          <p:spPr bwMode="auto">
            <a:xfrm>
              <a:off x="2693142" y="2667371"/>
              <a:ext cx="996869" cy="872478"/>
            </a:xfrm>
            <a:custGeom>
              <a:avLst/>
              <a:gdLst>
                <a:gd name="T0" fmla="*/ 1130619934 w 913"/>
                <a:gd name="T1" fmla="*/ 1185098247 h 972"/>
                <a:gd name="T2" fmla="*/ 0 w 913"/>
                <a:gd name="T3" fmla="*/ 1202416771 h 972"/>
                <a:gd name="T4" fmla="*/ 0 w 913"/>
                <a:gd name="T5" fmla="*/ 0 h 972"/>
                <a:gd name="T6" fmla="*/ 1130619934 w 913"/>
                <a:gd name="T7" fmla="*/ 7421907 h 972"/>
                <a:gd name="T8" fmla="*/ 1130619934 w 913"/>
                <a:gd name="T9" fmla="*/ 11850982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a:solidFill>
                <a:srgbClr val="00B050"/>
              </a:solid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0" cap="none" spc="0" normalizeH="0" baseline="0" noProof="0" dirty="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仿宋" panose="02010609060101010101" charset="-122"/>
                  <a:sym typeface="+mn-ea"/>
                </a:rPr>
                <a:t>听取介绍、查阅资料</a:t>
              </a:r>
              <a:endParaRPr kumimoji="0" lang="zh-CN" altLang="en-US" sz="1400" b="0" i="0" u="none" strike="noStrike" kern="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p:txBody>
        </p:sp>
        <p:sp>
          <p:nvSpPr>
            <p:cNvPr id="7" name="Freeform 13"/>
            <p:cNvSpPr/>
            <p:nvPr/>
          </p:nvSpPr>
          <p:spPr bwMode="auto">
            <a:xfrm>
              <a:off x="2620440" y="3372157"/>
              <a:ext cx="74607" cy="1060479"/>
            </a:xfrm>
            <a:custGeom>
              <a:avLst/>
              <a:gdLst>
                <a:gd name="T0" fmla="*/ 0 w 69"/>
                <a:gd name="T1" fmla="*/ 107623768 h 972"/>
                <a:gd name="T2" fmla="*/ 0 w 69"/>
                <a:gd name="T3" fmla="*/ 1120771346 h 972"/>
                <a:gd name="T4" fmla="*/ 84151304 w 69"/>
                <a:gd name="T5" fmla="*/ 1202416771 h 972"/>
                <a:gd name="T6" fmla="*/ 84151304 w 69"/>
                <a:gd name="T7" fmla="*/ 0 h 972"/>
                <a:gd name="T8" fmla="*/ 0 w 69"/>
                <a:gd name="T9" fmla="*/ 107623768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8" name="Freeform 14"/>
            <p:cNvSpPr/>
            <p:nvPr/>
          </p:nvSpPr>
          <p:spPr bwMode="auto">
            <a:xfrm flipH="1">
              <a:off x="5180594" y="3498870"/>
              <a:ext cx="1098461" cy="1365287"/>
            </a:xfrm>
            <a:custGeom>
              <a:avLst/>
              <a:gdLst>
                <a:gd name="T0" fmla="*/ 0 w 1006"/>
                <a:gd name="T1" fmla="*/ 0 h 1251"/>
                <a:gd name="T2" fmla="*/ 0 w 1006"/>
                <a:gd name="T3" fmla="*/ 1549419556 h 1251"/>
                <a:gd name="T4" fmla="*/ 1245111113 w 1006"/>
                <a:gd name="T5" fmla="*/ 1429280965 h 1251"/>
                <a:gd name="T6" fmla="*/ 1245111113 w 1006"/>
                <a:gd name="T7" fmla="*/ 100322306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solidFill>
                <a:srgbClr val="FFC000"/>
              </a:solid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400" kern="0" noProof="0" dirty="0">
                <a:ln>
                  <a:noFill/>
                </a:ln>
                <a:solidFill>
                  <a:srgbClr val="FFC000"/>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kern="0" noProof="0" dirty="0">
                  <a:ln>
                    <a:noFill/>
                  </a:ln>
                  <a:solidFill>
                    <a:srgbClr val="C00000"/>
                  </a:solidFill>
                  <a:effectLst/>
                  <a:uLnTx/>
                  <a:uFillTx/>
                  <a:latin typeface="微软雅黑" panose="020B0503020204020204" pitchFamily="34" charset="-122"/>
                  <a:ea typeface="微软雅黑" panose="020B0503020204020204" pitchFamily="34" charset="-122"/>
                  <a:cs typeface="仿宋" panose="02010609060101010101" charset="-122"/>
                  <a:sym typeface="+mn-ea"/>
                </a:rPr>
                <a:t>发现问题、限期整改</a:t>
              </a:r>
              <a:endParaRPr kumimoji="0" lang="zh-CN" altLang="en-US" sz="1400" b="0"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p:txBody>
        </p:sp>
        <p:sp>
          <p:nvSpPr>
            <p:cNvPr id="9" name="Freeform 15"/>
            <p:cNvSpPr/>
            <p:nvPr/>
          </p:nvSpPr>
          <p:spPr bwMode="auto">
            <a:xfrm flipH="1">
              <a:off x="6237072" y="3514681"/>
              <a:ext cx="371486" cy="1349474"/>
            </a:xfrm>
            <a:custGeom>
              <a:avLst/>
              <a:gdLst>
                <a:gd name="T0" fmla="*/ 0 w 339"/>
                <a:gd name="T1" fmla="*/ 136240017 h 1251"/>
                <a:gd name="T2" fmla="*/ 0 w 339"/>
                <a:gd name="T3" fmla="*/ 1337628145 h 1251"/>
                <a:gd name="T4" fmla="*/ 421096551 w 339"/>
                <a:gd name="T5" fmla="*/ 1549419556 h 1251"/>
                <a:gd name="T6" fmla="*/ 421096551 w 339"/>
                <a:gd name="T7" fmla="*/ 0 h 1251"/>
                <a:gd name="T8" fmla="*/ 0 w 339"/>
                <a:gd name="T9" fmla="*/ 13624001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0" name="Freeform 18"/>
            <p:cNvSpPr/>
            <p:nvPr/>
          </p:nvSpPr>
          <p:spPr bwMode="auto">
            <a:xfrm flipH="1">
              <a:off x="2705593" y="4185818"/>
              <a:ext cx="1165976" cy="1073820"/>
            </a:xfrm>
            <a:custGeom>
              <a:avLst/>
              <a:gdLst>
                <a:gd name="T0" fmla="*/ 1130619934 w 913"/>
                <a:gd name="T1" fmla="*/ 1185098247 h 972"/>
                <a:gd name="T2" fmla="*/ 0 w 913"/>
                <a:gd name="T3" fmla="*/ 1202416771 h 972"/>
                <a:gd name="T4" fmla="*/ 0 w 913"/>
                <a:gd name="T5" fmla="*/ 0 h 972"/>
                <a:gd name="T6" fmla="*/ 1130619934 w 913"/>
                <a:gd name="T7" fmla="*/ 7421907 h 972"/>
                <a:gd name="T8" fmla="*/ 1130619934 w 913"/>
                <a:gd name="T9" fmla="*/ 11850982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a:solidFill>
                <a:srgbClr val="FF3300"/>
              </a:solidFill>
            </a:ln>
            <a:effectLst/>
          </p:spPr>
          <p:txBody>
            <a:bodyPr/>
            <a:lstStyle/>
            <a:p>
              <a:pPr eaLnBrk="1" fontAlgn="auto" hangingPunct="1">
                <a:spcBef>
                  <a:spcPts val="0"/>
                </a:spcBef>
                <a:spcAft>
                  <a:spcPts val="0"/>
                </a:spcAft>
                <a:defRPr/>
              </a:pPr>
              <a:r>
                <a:rPr lang="zh-CN" altLang="en-US" sz="1400" kern="0" dirty="0" smtClean="0">
                  <a:solidFill>
                    <a:schemeClr val="bg2">
                      <a:lumMod val="50000"/>
                    </a:schemeClr>
                  </a:solidFill>
                  <a:latin typeface="微软雅黑" panose="020B0503020204020204" pitchFamily="34" charset="-122"/>
                  <a:ea typeface="微软雅黑" panose="020B0503020204020204" pitchFamily="34" charset="-122"/>
                  <a:cs typeface="仿宋" panose="02010609060101010101" charset="-122"/>
                  <a:sym typeface="+mn-ea"/>
                </a:rPr>
                <a:t>现场查看</a:t>
              </a: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kern="0" noProof="0" dirty="0" smtClean="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仿宋" panose="02010609060101010101" charset="-122"/>
                  <a:sym typeface="+mn-ea"/>
                </a:rPr>
                <a:t>把控关键环节</a:t>
              </a:r>
              <a:endParaRPr kumimoji="0" lang="zh-CN" altLang="en-US" sz="1400" b="0" i="0" u="none" strike="noStrike" kern="0" cap="none" spc="0" normalizeH="0" baseline="0" noProof="0" dirty="0">
                <a:ln>
                  <a:noFill/>
                </a:ln>
                <a:solidFill>
                  <a:schemeClr val="bg2">
                    <a:lumMod val="50000"/>
                  </a:schemeClr>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p:txBody>
        </p:sp>
        <p:sp>
          <p:nvSpPr>
            <p:cNvPr id="11" name="Freeform 19"/>
            <p:cNvSpPr/>
            <p:nvPr/>
          </p:nvSpPr>
          <p:spPr bwMode="auto">
            <a:xfrm flipH="1">
              <a:off x="3844302" y="4169133"/>
              <a:ext cx="136314" cy="1107284"/>
            </a:xfrm>
            <a:custGeom>
              <a:avLst/>
              <a:gdLst>
                <a:gd name="T0" fmla="*/ 0 w 69"/>
                <a:gd name="T1" fmla="*/ 107623768 h 972"/>
                <a:gd name="T2" fmla="*/ 0 w 69"/>
                <a:gd name="T3" fmla="*/ 1120771346 h 972"/>
                <a:gd name="T4" fmla="*/ 84151304 w 69"/>
                <a:gd name="T5" fmla="*/ 1202416771 h 972"/>
                <a:gd name="T6" fmla="*/ 84151304 w 69"/>
                <a:gd name="T7" fmla="*/ 0 h 972"/>
                <a:gd name="T8" fmla="*/ 0 w 69"/>
                <a:gd name="T9" fmla="*/ 107623768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2" name="Rectangle 22"/>
            <p:cNvSpPr>
              <a:spLocks noChangeArrowheads="1"/>
            </p:cNvSpPr>
            <p:nvPr/>
          </p:nvSpPr>
          <p:spPr bwMode="auto">
            <a:xfrm>
              <a:off x="3204593" y="1863357"/>
              <a:ext cx="1868337" cy="338147"/>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6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3" name="Line 23"/>
            <p:cNvSpPr>
              <a:spLocks noChangeShapeType="1"/>
            </p:cNvSpPr>
            <p:nvPr/>
          </p:nvSpPr>
          <p:spPr bwMode="auto">
            <a:xfrm>
              <a:off x="3854793" y="4999571"/>
              <a:ext cx="729782" cy="1"/>
            </a:xfrm>
            <a:prstGeom prst="line">
              <a:avLst/>
            </a:prstGeom>
            <a:noFill/>
            <a:ln w="12700">
              <a:solidFill>
                <a:srgbClr val="C00000"/>
              </a:solidFill>
              <a:round/>
              <a:tail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4" name="Rectangle 28"/>
            <p:cNvSpPr>
              <a:spLocks noChangeArrowheads="1"/>
            </p:cNvSpPr>
            <p:nvPr/>
          </p:nvSpPr>
          <p:spPr bwMode="auto">
            <a:xfrm>
              <a:off x="2623615" y="4996214"/>
              <a:ext cx="1868337" cy="295283"/>
            </a:xfrm>
            <a:prstGeom prst="rect">
              <a:avLst/>
            </a:prstGeom>
            <a:noFill/>
            <a:ln>
              <a:noFill/>
            </a:ln>
          </p:spPr>
          <p:txBody>
            <a:bodyPr>
              <a:spAutoFit/>
            </a:bodyP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6" name="Rectangle 30"/>
            <p:cNvSpPr>
              <a:spLocks noChangeArrowheads="1"/>
            </p:cNvSpPr>
            <p:nvPr/>
          </p:nvSpPr>
          <p:spPr bwMode="auto">
            <a:xfrm>
              <a:off x="4971338" y="4996214"/>
              <a:ext cx="1868336" cy="558815"/>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6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ysClr val="windowText" lastClr="000000">
                    <a:lumMod val="50000"/>
                    <a:lumOff val="50000"/>
                  </a:sys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8" name="Freeform 32"/>
            <p:cNvSpPr/>
            <p:nvPr/>
          </p:nvSpPr>
          <p:spPr bwMode="auto">
            <a:xfrm>
              <a:off x="2693459" y="4546939"/>
              <a:ext cx="23811" cy="1588"/>
            </a:xfrm>
            <a:custGeom>
              <a:avLst/>
              <a:gdLst>
                <a:gd name="T0" fmla="*/ 47254914 w 12"/>
                <a:gd name="T1" fmla="*/ 0 h 1587"/>
                <a:gd name="T2" fmla="*/ 0 w 12"/>
                <a:gd name="T3" fmla="*/ 0 h 1587"/>
                <a:gd name="T4" fmla="*/ 47254914 w 12"/>
                <a:gd name="T5" fmla="*/ 0 h 1587"/>
                <a:gd name="T6" fmla="*/ 47254914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875F8"/>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2311" name="WordArt 36"/>
            <p:cNvSpPr>
              <a:spLocks noTextEdit="1"/>
            </p:cNvSpPr>
            <p:nvPr/>
          </p:nvSpPr>
          <p:spPr>
            <a:xfrm>
              <a:off x="3502483" y="4898901"/>
              <a:ext cx="134213" cy="343957"/>
            </a:xfrm>
            <a:prstGeom prst="rect">
              <a:avLst/>
            </a:prstGeom>
          </p:spPr>
          <p:txBody>
            <a:bodyPr wrap="none" fromWordArt="1">
              <a:prstTxWarp prst="textPlain">
                <a:avLst>
                  <a:gd name="adj" fmla="val 50000"/>
                </a:avLst>
              </a:prstTxWarp>
              <a:normAutofit fontScale="55000" lnSpcReduction="20000"/>
            </a:bodyPr>
            <a:lstStyle/>
            <a:p>
              <a:pPr algn="ctr"/>
              <a:r>
                <a:rPr lang="en-US" altLang="zh-CN" sz="3600" dirty="0">
                  <a:solidFill>
                    <a:srgbClr val="2676FF"/>
                  </a:solidFill>
                  <a:latin typeface="微软雅黑" panose="020B0503020204020204" pitchFamily="34" charset="-122"/>
                  <a:ea typeface="微软雅黑" panose="020B0503020204020204" pitchFamily="34" charset="-122"/>
                  <a:cs typeface="仿宋" panose="02010609060101010101" charset="-122"/>
                </a:rPr>
                <a:t>2</a:t>
              </a:r>
            </a:p>
          </p:txBody>
        </p:sp>
        <p:sp>
          <p:nvSpPr>
            <p:cNvPr id="12312" name="WordArt 38"/>
            <p:cNvSpPr>
              <a:spLocks noTextEdit="1"/>
            </p:cNvSpPr>
            <p:nvPr/>
          </p:nvSpPr>
          <p:spPr>
            <a:xfrm flipV="1">
              <a:off x="5901540" y="4244543"/>
              <a:ext cx="343921" cy="629187"/>
            </a:xfrm>
            <a:prstGeom prst="rect">
              <a:avLst/>
            </a:prstGeom>
          </p:spPr>
          <p:txBody>
            <a:bodyPr wrap="none" fromWordArt="1">
              <a:prstTxWarp prst="textPlain">
                <a:avLst>
                  <a:gd name="adj" fmla="val 50000"/>
                </a:avLst>
              </a:prstTxWarp>
              <a:normAutofit lnSpcReduction="10000"/>
            </a:bodyPr>
            <a:lstStyle/>
            <a:p>
              <a:pPr algn="ctr"/>
              <a:r>
                <a:rPr lang="en-US" altLang="zh-CN" sz="3600" dirty="0">
                  <a:solidFill>
                    <a:srgbClr val="2676FF"/>
                  </a:solidFill>
                  <a:latin typeface="微软雅黑" panose="020B0503020204020204" pitchFamily="34" charset="-122"/>
                  <a:ea typeface="微软雅黑" panose="020B0503020204020204" pitchFamily="34" charset="-122"/>
                  <a:cs typeface="仿宋" panose="02010609060101010101" charset="-122"/>
                </a:rPr>
                <a:t>3</a:t>
              </a:r>
            </a:p>
          </p:txBody>
        </p:sp>
        <p:grpSp>
          <p:nvGrpSpPr>
            <p:cNvPr id="15" name="组合 21"/>
            <p:cNvGrpSpPr/>
            <p:nvPr/>
          </p:nvGrpSpPr>
          <p:grpSpPr>
            <a:xfrm>
              <a:off x="433042" y="2060847"/>
              <a:ext cx="2064218" cy="2967118"/>
              <a:chOff x="433042" y="2060847"/>
              <a:chExt cx="2064218" cy="2967118"/>
            </a:xfrm>
          </p:grpSpPr>
          <p:sp>
            <p:nvSpPr>
              <p:cNvPr id="30" name="Rectangle 20"/>
              <p:cNvSpPr>
                <a:spLocks noChangeArrowheads="1"/>
              </p:cNvSpPr>
              <p:nvPr/>
            </p:nvSpPr>
            <p:spPr bwMode="auto">
              <a:xfrm>
                <a:off x="618447" y="2060847"/>
                <a:ext cx="1878813" cy="328945"/>
              </a:xfrm>
              <a:prstGeom prst="rect">
                <a:avLst/>
              </a:prstGeom>
              <a:noFill/>
              <a:ln>
                <a:noFill/>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grpSp>
            <p:nvGrpSpPr>
              <p:cNvPr id="17" name="组合 30"/>
              <p:cNvGrpSpPr/>
              <p:nvPr/>
            </p:nvGrpSpPr>
            <p:grpSpPr>
              <a:xfrm>
                <a:off x="433042" y="3238804"/>
                <a:ext cx="2063583" cy="1789161"/>
                <a:chOff x="433042" y="2541450"/>
                <a:chExt cx="2639481" cy="2288474"/>
              </a:xfrm>
            </p:grpSpPr>
            <p:sp>
              <p:nvSpPr>
                <p:cNvPr id="32" name="Freeform 3"/>
                <p:cNvSpPr/>
                <p:nvPr/>
              </p:nvSpPr>
              <p:spPr bwMode="auto">
                <a:xfrm>
                  <a:off x="433042" y="3836966"/>
                  <a:ext cx="1234465" cy="456883"/>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a:gsLst>
                    <a:gs pos="0">
                      <a:sysClr val="windowText" lastClr="000000">
                        <a:alpha val="0"/>
                      </a:sysClr>
                    </a:gs>
                    <a:gs pos="100000">
                      <a:sysClr val="windowText" lastClr="000000">
                        <a:alpha val="46000"/>
                      </a:sysClr>
                    </a:gs>
                  </a:gsLst>
                  <a:lin ang="5400000" scaled="0"/>
                </a:gradFill>
                <a:ln w="9525" cap="rnd">
                  <a:noFill/>
                  <a:prstDash val="solid"/>
                  <a:rou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 lastClr="CCE8CF"/>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33" name="Freeform 8"/>
                <p:cNvSpPr/>
                <p:nvPr/>
              </p:nvSpPr>
              <p:spPr bwMode="auto">
                <a:xfrm>
                  <a:off x="1667507" y="2541450"/>
                  <a:ext cx="1405016" cy="1746306"/>
                </a:xfrm>
                <a:custGeom>
                  <a:avLst/>
                  <a:gdLst>
                    <a:gd name="T0" fmla="*/ 0 w 1006"/>
                    <a:gd name="T1" fmla="*/ 0 h 1251"/>
                    <a:gd name="T2" fmla="*/ 0 w 1006"/>
                    <a:gd name="T3" fmla="*/ 1549419556 h 1251"/>
                    <a:gd name="T4" fmla="*/ 1245111113 w 1006"/>
                    <a:gd name="T5" fmla="*/ 1429280965 h 1251"/>
                    <a:gd name="T6" fmla="*/ 1245111113 w 1006"/>
                    <a:gd name="T7" fmla="*/ 100322306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a:gsLst>
                    <a:gs pos="33000">
                      <a:srgbClr val="2676FF">
                        <a:lumMod val="60000"/>
                        <a:lumOff val="40000"/>
                      </a:srgbClr>
                    </a:gs>
                    <a:gs pos="100000">
                      <a:srgbClr val="2676FF"/>
                    </a:gs>
                  </a:gsLst>
                  <a:lin ang="5400000" scaled="0"/>
                </a:gradFill>
                <a:ln w="3175" cap="flat" cmpd="sng" algn="ctr">
                  <a:noFill/>
                  <a:prstDash val="solid"/>
                </a:ln>
                <a:effectLst/>
              </p:spPr>
              <p:txBody>
                <a:bodyPr anchor="ctr"/>
                <a:lstStyle/>
                <a:p>
                  <a:pPr eaLnBrk="1" fontAlgn="auto" hangingPunct="1">
                    <a:lnSpc>
                      <a:spcPct val="120000"/>
                    </a:lnSpc>
                    <a:spcBef>
                      <a:spcPts val="0"/>
                    </a:spcBef>
                    <a:spcAft>
                      <a:spcPts val="0"/>
                    </a:spcAft>
                    <a:defRPr/>
                  </a:pPr>
                  <a:r>
                    <a:rPr lang="zh-CN" altLang="en-US" sz="1200" kern="0" dirty="0" smtClean="0">
                      <a:solidFill>
                        <a:schemeClr val="tx2">
                          <a:lumMod val="75000"/>
                        </a:schemeClr>
                      </a:solidFill>
                      <a:latin typeface="微软雅黑" panose="020B0503020204020204" pitchFamily="34" charset="-122"/>
                      <a:ea typeface="微软雅黑" panose="020B0503020204020204" pitchFamily="34" charset="-122"/>
                      <a:cs typeface="仿宋" panose="02010609060101010101" charset="-122"/>
                    </a:rPr>
                    <a:t>保障</a:t>
                  </a:r>
                  <a:endParaRPr lang="en-US" altLang="zh-CN" sz="1200" kern="0" dirty="0" smtClean="0">
                    <a:solidFill>
                      <a:schemeClr val="tx2">
                        <a:lumMod val="75000"/>
                      </a:schemeClr>
                    </a:solidFill>
                    <a:latin typeface="微软雅黑" panose="020B0503020204020204" pitchFamily="34" charset="-122"/>
                    <a:ea typeface="微软雅黑" panose="020B0503020204020204" pitchFamily="34" charset="-122"/>
                    <a:cs typeface="仿宋" panose="02010609060101010101" charset="-122"/>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0" cap="none" spc="0" normalizeH="0" baseline="0" noProof="0" dirty="0" smtClean="0">
                      <a:ln>
                        <a:noFill/>
                      </a:ln>
                      <a:solidFill>
                        <a:schemeClr val="bg1"/>
                      </a:solidFill>
                      <a:effectLst/>
                      <a:uLnTx/>
                      <a:uFillTx/>
                      <a:latin typeface="微软雅黑" panose="020B0503020204020204" pitchFamily="34" charset="-122"/>
                      <a:ea typeface="微软雅黑" panose="020B0503020204020204" pitchFamily="34" charset="-122"/>
                      <a:cs typeface="仿宋" panose="02010609060101010101" charset="-122"/>
                    </a:rPr>
                    <a:t>防护安</a:t>
                  </a:r>
                  <a:r>
                    <a:rPr kumimoji="0" lang="zh-CN" altLang="en-US" sz="1200" b="0"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仿宋" panose="02010609060101010101" charset="-122"/>
                    </a:rPr>
                    <a:t>全</a:t>
                  </a:r>
                </a:p>
              </p:txBody>
            </p:sp>
            <p:sp>
              <p:nvSpPr>
                <p:cNvPr id="34" name="Freeform 9"/>
                <p:cNvSpPr/>
                <p:nvPr/>
              </p:nvSpPr>
              <p:spPr bwMode="auto">
                <a:xfrm>
                  <a:off x="1198492" y="2541450"/>
                  <a:ext cx="473076" cy="1746306"/>
                </a:xfrm>
                <a:custGeom>
                  <a:avLst/>
                  <a:gdLst>
                    <a:gd name="T0" fmla="*/ 0 w 339"/>
                    <a:gd name="T1" fmla="*/ 136240017 h 1251"/>
                    <a:gd name="T2" fmla="*/ 0 w 339"/>
                    <a:gd name="T3" fmla="*/ 1337628145 h 1251"/>
                    <a:gd name="T4" fmla="*/ 421096551 w 339"/>
                    <a:gd name="T5" fmla="*/ 1549419556 h 1251"/>
                    <a:gd name="T6" fmla="*/ 421096551 w 339"/>
                    <a:gd name="T7" fmla="*/ 0 h 1251"/>
                    <a:gd name="T8" fmla="*/ 0 w 339"/>
                    <a:gd name="T9" fmla="*/ 13624001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33000">
                      <a:srgbClr val="2676FF"/>
                    </a:gs>
                    <a:gs pos="100000">
                      <a:srgbClr val="2676FF">
                        <a:lumMod val="75000"/>
                      </a:srgbClr>
                    </a:gs>
                  </a:gsLst>
                  <a:lin ang="5400000" scaled="0"/>
                </a:gradFill>
                <a:ln w="3175" cap="flat" cmpd="sng" algn="ctr">
                  <a:noFill/>
                  <a:prstDash val="solid"/>
                </a:ln>
                <a:effectLst/>
              </p:spPr>
              <p:txBody>
                <a:bodyPr anchor="ctr"/>
                <a:lstStyle/>
                <a:p>
                  <a:pPr marL="0" marR="0" lvl="0" indent="0" algn="l" defTabSz="914400" rtl="0" eaLnBrk="1" fontAlgn="auto" latinLnBrk="0" hangingPunct="1">
                    <a:lnSpc>
                      <a:spcPct val="120000"/>
                    </a:lnSpc>
                    <a:spcBef>
                      <a:spcPts val="0"/>
                    </a:spcBef>
                    <a:spcAft>
                      <a:spcPts val="0"/>
                    </a:spcAft>
                    <a:buClrTx/>
                    <a:buSzTx/>
                    <a:buFontTx/>
                    <a:buNone/>
                    <a:defRPr/>
                  </a:pPr>
                  <a:endParaRPr kumimoji="0" lang="zh-CN" altLang="en-US" sz="1200" b="0" i="0" u="none" strike="noStrike" kern="0" cap="none" spc="0" normalizeH="0" baseline="0" noProof="0">
                    <a:ln>
                      <a:noFill/>
                    </a:ln>
                    <a:solidFill>
                      <a:srgbClr val="F9F9F9"/>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36" name="WordArt 33"/>
                <p:cNvSpPr>
                  <a:spLocks noChangeArrowheads="1" noChangeShapeType="1" noTextEdit="1"/>
                </p:cNvSpPr>
                <p:nvPr/>
              </p:nvSpPr>
              <p:spPr bwMode="auto">
                <a:xfrm>
                  <a:off x="1840089" y="3767926"/>
                  <a:ext cx="172581" cy="353322"/>
                </a:xfrm>
                <a:prstGeom prst="rect">
                  <a:avLst/>
                </a:prstGeom>
                <a:noFill/>
                <a:ln w="9525" cap="rnd">
                  <a:noFill/>
                  <a:prstDash val="solid"/>
                  <a:rou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3600" b="0" i="0" u="none" strike="noStrike" kern="0" cap="none" spc="0" normalizeH="0" baseline="0" noProof="0" dirty="0">
                      <a:ln>
                        <a:noFill/>
                      </a:ln>
                      <a:solidFill>
                        <a:sysClr val="window" lastClr="CCE8CF"/>
                      </a:solidFill>
                      <a:effectLst/>
                      <a:uLnTx/>
                      <a:uFillTx/>
                      <a:latin typeface="微软雅黑" panose="020B0503020204020204" pitchFamily="34" charset="-122"/>
                      <a:ea typeface="微软雅黑" panose="020B0503020204020204" pitchFamily="34" charset="-122"/>
                      <a:cs typeface="仿宋" panose="02010609060101010101" charset="-122"/>
                    </a:rPr>
                    <a:t> </a:t>
                  </a:r>
                  <a:endParaRPr kumimoji="0" lang="zh-CN" altLang="en-US" sz="3600" b="0" i="0" u="none" strike="noStrike" kern="0" cap="none" spc="0" normalizeH="0" baseline="0" noProof="0">
                    <a:ln>
                      <a:noFill/>
                    </a:ln>
                    <a:solidFill>
                      <a:sysClr val="window" lastClr="CCE8CF"/>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37" name="Freeform 39"/>
                <p:cNvSpPr/>
                <p:nvPr/>
              </p:nvSpPr>
              <p:spPr bwMode="auto">
                <a:xfrm>
                  <a:off x="2895882" y="4827893"/>
                  <a:ext cx="28425" cy="2031"/>
                </a:xfrm>
                <a:custGeom>
                  <a:avLst/>
                  <a:gdLst>
                    <a:gd name="T0" fmla="*/ 47254914 w 12"/>
                    <a:gd name="T1" fmla="*/ 0 h 1587"/>
                    <a:gd name="T2" fmla="*/ 0 w 12"/>
                    <a:gd name="T3" fmla="*/ 0 h 1587"/>
                    <a:gd name="T4" fmla="*/ 47254914 w 12"/>
                    <a:gd name="T5" fmla="*/ 0 h 1587"/>
                    <a:gd name="T6" fmla="*/ 47254914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gradFill>
                  <a:gsLst>
                    <a:gs pos="0">
                      <a:srgbClr val="2676FF">
                        <a:lumMod val="40000"/>
                        <a:lumOff val="60000"/>
                      </a:srgbClr>
                    </a:gs>
                    <a:gs pos="50000">
                      <a:srgbClr val="2676FF"/>
                    </a:gs>
                    <a:gs pos="100000">
                      <a:srgbClr val="2676FF">
                        <a:lumMod val="75000"/>
                      </a:srgbClr>
                    </a:gs>
                  </a:gsLst>
                  <a:lin ang="5400000" scaled="0"/>
                </a:gradFill>
                <a:ln w="9525" cap="rnd">
                  <a:solidFill>
                    <a:srgbClr val="2676FF">
                      <a:lumMod val="40000"/>
                      <a:lumOff val="60000"/>
                    </a:srgbClr>
                  </a:solidFill>
                  <a:prstDash val="solid"/>
                  <a:rou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 lastClr="CCE8CF"/>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grpSp>
        </p:grpSp>
        <p:grpSp>
          <p:nvGrpSpPr>
            <p:cNvPr id="19" name="组合 22"/>
            <p:cNvGrpSpPr/>
            <p:nvPr/>
          </p:nvGrpSpPr>
          <p:grpSpPr>
            <a:xfrm>
              <a:off x="6932483" y="3825080"/>
              <a:ext cx="1729492" cy="1692570"/>
              <a:chOff x="6986814" y="3822003"/>
              <a:chExt cx="1391541" cy="1361835"/>
            </a:xfrm>
          </p:grpSpPr>
          <p:sp>
            <p:nvSpPr>
              <p:cNvPr id="26" name="Freeform 5"/>
              <p:cNvSpPr/>
              <p:nvPr/>
            </p:nvSpPr>
            <p:spPr bwMode="auto">
              <a:xfrm flipH="1">
                <a:off x="7555844" y="4243139"/>
                <a:ext cx="822511" cy="357652"/>
              </a:xfrm>
              <a:custGeom>
                <a:avLst/>
                <a:gdLst>
                  <a:gd name="T0" fmla="*/ 301406795 w 2331"/>
                  <a:gd name="T1" fmla="*/ 192091788 h 688"/>
                  <a:gd name="T2" fmla="*/ 13447518 w 2331"/>
                  <a:gd name="T3" fmla="*/ 38530166 h 688"/>
                  <a:gd name="T4" fmla="*/ 269727438 w 2331"/>
                  <a:gd name="T5" fmla="*/ 0 h 688"/>
                  <a:gd name="T6" fmla="*/ 301406795 w 2331"/>
                  <a:gd name="T7" fmla="*/ 192091788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27" name="Freeform 14"/>
              <p:cNvSpPr/>
              <p:nvPr/>
            </p:nvSpPr>
            <p:spPr bwMode="auto">
              <a:xfrm flipH="1">
                <a:off x="6986814" y="3842252"/>
                <a:ext cx="1026537" cy="1328086"/>
              </a:xfrm>
              <a:custGeom>
                <a:avLst/>
                <a:gdLst>
                  <a:gd name="T0" fmla="*/ 0 w 1006"/>
                  <a:gd name="T1" fmla="*/ 0 h 1251"/>
                  <a:gd name="T2" fmla="*/ 0 w 1006"/>
                  <a:gd name="T3" fmla="*/ 1549419556 h 1251"/>
                  <a:gd name="T4" fmla="*/ 1245111113 w 1006"/>
                  <a:gd name="T5" fmla="*/ 1429280965 h 1251"/>
                  <a:gd name="T6" fmla="*/ 1245111113 w 1006"/>
                  <a:gd name="T7" fmla="*/ 100322306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solidFill>
                  <a:srgbClr val="FF0000"/>
                </a:solidFill>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28" name="Freeform 15"/>
              <p:cNvSpPr/>
              <p:nvPr/>
            </p:nvSpPr>
            <p:spPr bwMode="auto">
              <a:xfrm flipH="1">
                <a:off x="7990708" y="3822003"/>
                <a:ext cx="370385" cy="1361835"/>
              </a:xfrm>
              <a:custGeom>
                <a:avLst/>
                <a:gdLst>
                  <a:gd name="T0" fmla="*/ 0 w 339"/>
                  <a:gd name="T1" fmla="*/ 136240017 h 1251"/>
                  <a:gd name="T2" fmla="*/ 0 w 339"/>
                  <a:gd name="T3" fmla="*/ 1337628145 h 1251"/>
                  <a:gd name="T4" fmla="*/ 421096551 w 339"/>
                  <a:gd name="T5" fmla="*/ 1549419556 h 1251"/>
                  <a:gd name="T6" fmla="*/ 421096551 w 339"/>
                  <a:gd name="T7" fmla="*/ 0 h 1251"/>
                  <a:gd name="T8" fmla="*/ 0 w 339"/>
                  <a:gd name="T9" fmla="*/ 13624001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12320" name="WordArt 38"/>
              <p:cNvSpPr>
                <a:spLocks noTextEdit="1"/>
              </p:cNvSpPr>
              <p:nvPr/>
            </p:nvSpPr>
            <p:spPr>
              <a:xfrm rot="763503">
                <a:off x="7459917" y="4456497"/>
                <a:ext cx="499440" cy="634493"/>
              </a:xfrm>
              <a:prstGeom prst="rect">
                <a:avLst/>
              </a:prstGeom>
            </p:spPr>
            <p:txBody>
              <a:bodyPr wrap="none" fromWordArt="1">
                <a:prstTxWarp prst="textPlain">
                  <a:avLst>
                    <a:gd name="adj" fmla="val 70000"/>
                  </a:avLst>
                </a:prstTxWarp>
                <a:normAutofit fontScale="95000"/>
              </a:bodyPr>
              <a:lstStyle/>
              <a:p>
                <a:pPr algn="ctr"/>
                <a:r>
                  <a:rPr lang="en-US" altLang="zh-CN" sz="3600" dirty="0">
                    <a:solidFill>
                      <a:srgbClr val="2676FF"/>
                    </a:solidFill>
                    <a:latin typeface="微软雅黑" panose="020B0503020204020204" pitchFamily="34" charset="-122"/>
                    <a:ea typeface="微软雅黑" panose="020B0503020204020204" pitchFamily="34" charset="-122"/>
                    <a:cs typeface="仿宋" panose="02010609060101010101" charset="-122"/>
                  </a:rPr>
                  <a:t>4</a:t>
                </a:r>
              </a:p>
            </p:txBody>
          </p:sp>
        </p:grpSp>
        <p:sp>
          <p:nvSpPr>
            <p:cNvPr id="24" name="Rectangle 22"/>
            <p:cNvSpPr>
              <a:spLocks noChangeArrowheads="1"/>
            </p:cNvSpPr>
            <p:nvPr/>
          </p:nvSpPr>
          <p:spPr bwMode="auto">
            <a:xfrm>
              <a:off x="6247901" y="2060847"/>
              <a:ext cx="2182318" cy="337194"/>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6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rPr>
                <a:t>、</a:t>
              </a:r>
              <a:endParaRPr kumimoji="0" lang="en-US" altLang="zh-CN" sz="16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grpSp>
      <p:sp>
        <p:nvSpPr>
          <p:cNvPr id="40" name="矩形 39"/>
          <p:cNvSpPr/>
          <p:nvPr/>
        </p:nvSpPr>
        <p:spPr>
          <a:xfrm>
            <a:off x="4446165" y="1786856"/>
            <a:ext cx="528508" cy="1237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200" b="0" i="0" u="none" strike="noStrike" kern="0" cap="none" spc="0" normalizeH="0" noProof="0" dirty="0" smtClean="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rPr>
              <a:t>检测报告、</a:t>
            </a:r>
            <a:endParaRPr kumimoji="0" lang="en-US" altLang="zh-CN" sz="1200" b="0" i="0" u="none" strike="noStrike" kern="0" cap="none" spc="0" normalizeH="0" noProof="0" dirty="0" smtClean="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200" kern="0" dirty="0" smtClean="0">
                <a:solidFill>
                  <a:schemeClr val="tx2">
                    <a:lumMod val="75000"/>
                  </a:schemeClr>
                </a:solidFill>
                <a:latin typeface="微软雅黑" panose="020B0503020204020204" pitchFamily="34" charset="-122"/>
                <a:ea typeface="微软雅黑" panose="020B0503020204020204" pitchFamily="34" charset="-122"/>
                <a:cs typeface="仿宋" panose="02010609060101010101" charset="-122"/>
              </a:rPr>
              <a:t>制</a:t>
            </a:r>
            <a:r>
              <a:rPr lang="zh-CN" altLang="en-US" sz="1200" kern="0" dirty="0">
                <a:solidFill>
                  <a:schemeClr val="tx2">
                    <a:lumMod val="75000"/>
                  </a:schemeClr>
                </a:solidFill>
                <a:latin typeface="微软雅黑" panose="020B0503020204020204" pitchFamily="34" charset="-122"/>
                <a:ea typeface="微软雅黑" panose="020B0503020204020204" pitchFamily="34" charset="-122"/>
                <a:cs typeface="仿宋" panose="02010609060101010101" charset="-122"/>
              </a:rPr>
              <a:t>度</a:t>
            </a:r>
            <a:r>
              <a:rPr kumimoji="0" lang="zh-CN" altLang="en-US" sz="1200" b="0" i="0" u="none" strike="noStrike" kern="0" cap="none" spc="0" normalizeH="0" noProof="0" dirty="0" smtClean="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rPr>
              <a:t>、</a:t>
            </a:r>
            <a:endParaRPr kumimoji="0" lang="en-US" altLang="zh-CN" sz="1200" b="0" i="0" u="none" strike="noStrike" kern="0" cap="none" spc="0" normalizeH="0" noProof="0" dirty="0" smtClean="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200" kern="0" dirty="0" smtClean="0">
                <a:solidFill>
                  <a:schemeClr val="tx2">
                    <a:lumMod val="75000"/>
                  </a:schemeClr>
                </a:solidFill>
                <a:latin typeface="微软雅黑" panose="020B0503020204020204" pitchFamily="34" charset="-122"/>
                <a:ea typeface="微软雅黑" panose="020B0503020204020204" pitchFamily="34" charset="-122"/>
                <a:cs typeface="仿宋" panose="02010609060101010101" charset="-122"/>
              </a:rPr>
              <a:t>档案</a:t>
            </a:r>
            <a:endParaRPr kumimoji="0" lang="en-US" altLang="zh-CN" sz="1200" b="0" i="0" u="none" strike="noStrike" kern="0" cap="none" spc="0" normalizeH="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a:p>
            <a:pPr marL="0" marR="0" lvl="0" indent="0" algn="ctr" defTabSz="914400" rtl="0" eaLnBrk="1" fontAlgn="auto" latinLnBrk="0" hangingPunct="1">
              <a:lnSpc>
                <a:spcPct val="120000"/>
              </a:lnSpc>
              <a:spcBef>
                <a:spcPts val="0"/>
              </a:spcBef>
              <a:spcAft>
                <a:spcPts val="0"/>
              </a:spcAft>
              <a:buClrTx/>
              <a:buSzTx/>
              <a:buFontTx/>
              <a:buNone/>
              <a:defRPr/>
            </a:pPr>
            <a:endParaRPr kumimoji="0" lang="en-US" altLang="zh-CN" sz="1400" b="0" i="0" u="none" strike="noStrike" kern="0" cap="none" spc="0" normalizeH="0" baseline="0" noProof="0" dirty="0">
              <a:ln>
                <a:noFill/>
              </a:ln>
              <a:solidFill>
                <a:schemeClr val="tx2">
                  <a:lumMod val="75000"/>
                </a:schemeClr>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2" name="文本框 1"/>
          <p:cNvSpPr txBox="1"/>
          <p:nvPr/>
        </p:nvSpPr>
        <p:spPr>
          <a:xfrm>
            <a:off x="4420999" y="4127383"/>
            <a:ext cx="704674" cy="867930"/>
          </a:xfrm>
          <a:prstGeom prst="rect">
            <a:avLst/>
          </a:prstGeom>
          <a:noFill/>
        </p:spPr>
        <p:txBody>
          <a:bodyPr wrap="square"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noProof="0" dirty="0" smtClean="0">
                <a:ln>
                  <a:noFill/>
                </a:ln>
                <a:solidFill>
                  <a:srgbClr val="003366">
                    <a:lumMod val="75000"/>
                  </a:srgbClr>
                </a:solidFill>
                <a:effectLst/>
                <a:uLnTx/>
                <a:uFillTx/>
                <a:latin typeface="微软雅黑" panose="020B0503020204020204" pitchFamily="34" charset="-122"/>
                <a:ea typeface="微软雅黑" panose="020B0503020204020204" pitchFamily="34" charset="-122"/>
                <a:cs typeface="仿宋" panose="02010609060101010101" charset="-122"/>
                <a:sym typeface="+mn-ea"/>
              </a:rPr>
              <a:t>场所</a:t>
            </a:r>
            <a:endParaRPr lang="en-US" altLang="zh-CN" sz="1400" kern="0" noProof="0" dirty="0" smtClean="0">
              <a:ln>
                <a:noFill/>
              </a:ln>
              <a:solidFill>
                <a:srgbClr val="003366">
                  <a:lumMod val="75000"/>
                </a:srgbClr>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noProof="0" dirty="0" smtClean="0">
                <a:ln>
                  <a:noFill/>
                </a:ln>
                <a:solidFill>
                  <a:srgbClr val="003366">
                    <a:lumMod val="75000"/>
                  </a:srgbClr>
                </a:solidFill>
                <a:effectLst/>
                <a:uLnTx/>
                <a:uFillTx/>
                <a:latin typeface="微软雅黑" panose="020B0503020204020204" pitchFamily="34" charset="-122"/>
                <a:ea typeface="微软雅黑" panose="020B0503020204020204" pitchFamily="34" charset="-122"/>
                <a:cs typeface="仿宋" panose="02010609060101010101" charset="-122"/>
                <a:sym typeface="+mn-ea"/>
              </a:rPr>
              <a:t>设备</a:t>
            </a:r>
            <a:endParaRPr lang="en-US" altLang="zh-CN" sz="1400" kern="0" noProof="0" dirty="0" smtClean="0">
              <a:ln>
                <a:noFill/>
              </a:ln>
              <a:solidFill>
                <a:srgbClr val="003366">
                  <a:lumMod val="75000"/>
                </a:srgbClr>
              </a:solidFill>
              <a:effectLst/>
              <a:uLnTx/>
              <a:uFillTx/>
              <a:latin typeface="微软雅黑" panose="020B0503020204020204" pitchFamily="34" charset="-122"/>
              <a:ea typeface="微软雅黑" panose="020B0503020204020204" pitchFamily="34" charset="-122"/>
              <a:cs typeface="仿宋" panose="02010609060101010101" charset="-122"/>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1400" kern="0" noProof="0" dirty="0" smtClean="0">
                <a:ln>
                  <a:noFill/>
                </a:ln>
                <a:solidFill>
                  <a:srgbClr val="003366">
                    <a:lumMod val="75000"/>
                  </a:srgbClr>
                </a:solidFill>
                <a:effectLst/>
                <a:uLnTx/>
                <a:uFillTx/>
                <a:latin typeface="微软雅黑" panose="020B0503020204020204" pitchFamily="34" charset="-122"/>
                <a:ea typeface="微软雅黑" panose="020B0503020204020204" pitchFamily="34" charset="-122"/>
                <a:cs typeface="仿宋" panose="02010609060101010101" charset="-122"/>
                <a:sym typeface="+mn-ea"/>
              </a:rPr>
              <a:t>个体</a:t>
            </a:r>
            <a:endParaRPr lang="zh-CN" altLang="en-US" sz="1400" dirty="0"/>
          </a:p>
        </p:txBody>
      </p:sp>
      <p:sp>
        <p:nvSpPr>
          <p:cNvPr id="20" name="文本框 19"/>
          <p:cNvSpPr txBox="1"/>
          <p:nvPr/>
        </p:nvSpPr>
        <p:spPr>
          <a:xfrm flipH="1">
            <a:off x="7063529" y="3514987"/>
            <a:ext cx="296120" cy="1138773"/>
          </a:xfrm>
          <a:prstGeom prst="rect">
            <a:avLst/>
          </a:prstGeom>
          <a:no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600" kern="0" noProof="0" dirty="0">
                <a:ln>
                  <a:noFill/>
                </a:ln>
                <a:solidFill>
                  <a:srgbClr val="FF0000"/>
                </a:solidFill>
                <a:effectLst/>
                <a:uLnTx/>
                <a:uFillTx/>
                <a:latin typeface="微软雅黑" panose="020B0503020204020204" pitchFamily="34" charset="-122"/>
                <a:ea typeface="微软雅黑" panose="020B0503020204020204" pitchFamily="34" charset="-122"/>
                <a:cs typeface="仿宋" panose="02010609060101010101" charset="-122"/>
                <a:sym typeface="+mn-ea"/>
              </a:rPr>
              <a:t>立案</a:t>
            </a:r>
            <a:r>
              <a:rPr lang="zh-CN" altLang="en-US" sz="1800" kern="0" noProof="0" dirty="0">
                <a:ln>
                  <a:noFill/>
                </a:ln>
                <a:solidFill>
                  <a:srgbClr val="FF0000"/>
                </a:solidFill>
                <a:effectLst/>
                <a:uLnTx/>
                <a:uFillTx/>
                <a:latin typeface="微软雅黑" panose="020B0503020204020204" pitchFamily="34" charset="-122"/>
                <a:ea typeface="微软雅黑" panose="020B0503020204020204" pitchFamily="34" charset="-122"/>
                <a:cs typeface="仿宋" panose="02010609060101010101" charset="-122"/>
                <a:sym typeface="+mn-ea"/>
              </a:rPr>
              <a:t>查处</a:t>
            </a:r>
          </a:p>
        </p:txBody>
      </p:sp>
      <p:sp>
        <p:nvSpPr>
          <p:cNvPr id="21" name="Line 31"/>
          <p:cNvSpPr>
            <a:spLocks noChangeShapeType="1"/>
          </p:cNvSpPr>
          <p:nvPr/>
        </p:nvSpPr>
        <p:spPr bwMode="auto">
          <a:xfrm flipH="1">
            <a:off x="3691155" y="2457974"/>
            <a:ext cx="645951" cy="8390"/>
          </a:xfrm>
          <a:prstGeom prst="line">
            <a:avLst/>
          </a:prstGeom>
          <a:noFill/>
          <a:ln w="12700">
            <a:solidFill>
              <a:srgbClr val="92D050"/>
            </a:solidFill>
            <a:round/>
            <a:head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41" name="圆角矩形 40"/>
          <p:cNvSpPr/>
          <p:nvPr/>
        </p:nvSpPr>
        <p:spPr>
          <a:xfrm>
            <a:off x="570451" y="931178"/>
            <a:ext cx="4613945" cy="5285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hangingPunct="1">
              <a:defRPr/>
            </a:pPr>
            <a:r>
              <a:rPr lang="zh-CN" altLang="en-US" b="1" dirty="0" smtClean="0">
                <a:solidFill>
                  <a:schemeClr val="bg1"/>
                </a:solidFill>
                <a:latin typeface="仿宋" panose="02010609060101010101" charset="-122"/>
                <a:ea typeface="宋体" panose="02010600030101010101" pitchFamily="2" charset="-122"/>
                <a:cs typeface="仿宋" panose="02010609060101010101" charset="-122"/>
              </a:rPr>
              <a:t>放射防护监督流程示意图</a:t>
            </a:r>
            <a:endParaRPr lang="zh-CN" altLang="en-US" b="1" dirty="0">
              <a:solidFill>
                <a:schemeClr val="bg1"/>
              </a:solidFill>
              <a:latin typeface="仿宋" panose="02010609060101010101" charset="-122"/>
              <a:ea typeface="宋体" panose="02010600030101010101" pitchFamily="2" charset="-122"/>
              <a:cs typeface="仿宋" panose="02010609060101010101" charset="-122"/>
            </a:endParaRPr>
          </a:p>
        </p:txBody>
      </p:sp>
      <p:sp>
        <p:nvSpPr>
          <p:cNvPr id="46" name="WordArt 35"/>
          <p:cNvSpPr>
            <a:spLocks noTextEdit="1"/>
          </p:cNvSpPr>
          <p:nvPr/>
        </p:nvSpPr>
        <p:spPr>
          <a:xfrm>
            <a:off x="2801923" y="2692866"/>
            <a:ext cx="67112" cy="327172"/>
          </a:xfrm>
          <a:prstGeom prst="rect">
            <a:avLst/>
          </a:prstGeom>
        </p:spPr>
        <p:txBody>
          <a:bodyPr wrap="none" fromWordArt="1">
            <a:prstTxWarp prst="textPlain">
              <a:avLst>
                <a:gd name="adj" fmla="val 57672"/>
              </a:avLst>
            </a:prstTxWarp>
            <a:normAutofit fontScale="47500" lnSpcReduction="20000"/>
          </a:bodyPr>
          <a:lstStyle/>
          <a:p>
            <a:pPr algn="ctr"/>
            <a:r>
              <a:rPr lang="en-US" altLang="zh-CN" sz="3600" dirty="0">
                <a:solidFill>
                  <a:srgbClr val="2676FF"/>
                </a:solidFill>
                <a:latin typeface="微软雅黑" panose="020B0503020204020204" pitchFamily="34" charset="-122"/>
                <a:ea typeface="微软雅黑" panose="020B0503020204020204" pitchFamily="34" charset="-122"/>
                <a:cs typeface="仿宋" panose="02010609060101010101" charset="-122"/>
              </a:rPr>
              <a:t>1</a:t>
            </a:r>
          </a:p>
        </p:txBody>
      </p:sp>
      <p:sp>
        <p:nvSpPr>
          <p:cNvPr id="47" name="Line 31"/>
          <p:cNvSpPr>
            <a:spLocks noChangeShapeType="1"/>
          </p:cNvSpPr>
          <p:nvPr/>
        </p:nvSpPr>
        <p:spPr bwMode="auto">
          <a:xfrm flipH="1" flipV="1">
            <a:off x="4865615" y="2533475"/>
            <a:ext cx="402669" cy="486560"/>
          </a:xfrm>
          <a:prstGeom prst="line">
            <a:avLst/>
          </a:prstGeom>
          <a:noFill/>
          <a:ln w="12700">
            <a:solidFill>
              <a:srgbClr val="92D050"/>
            </a:solidFill>
            <a:round/>
            <a:head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50" name="Line 31"/>
          <p:cNvSpPr>
            <a:spLocks noChangeShapeType="1"/>
          </p:cNvSpPr>
          <p:nvPr/>
        </p:nvSpPr>
        <p:spPr bwMode="auto">
          <a:xfrm flipH="1">
            <a:off x="5134062" y="4085437"/>
            <a:ext cx="310393" cy="343949"/>
          </a:xfrm>
          <a:prstGeom prst="line">
            <a:avLst/>
          </a:prstGeom>
          <a:noFill/>
          <a:ln w="12700">
            <a:solidFill>
              <a:srgbClr val="C00000"/>
            </a:solidFill>
            <a:round/>
            <a:headEnd type="triangl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42" name="Freeform 19"/>
          <p:cNvSpPr/>
          <p:nvPr/>
        </p:nvSpPr>
        <p:spPr bwMode="auto">
          <a:xfrm flipH="1">
            <a:off x="3497502" y="2123905"/>
            <a:ext cx="143319" cy="870965"/>
          </a:xfrm>
          <a:custGeom>
            <a:avLst/>
            <a:gdLst>
              <a:gd name="T0" fmla="*/ 0 w 69"/>
              <a:gd name="T1" fmla="*/ 107623768 h 972"/>
              <a:gd name="T2" fmla="*/ 0 w 69"/>
              <a:gd name="T3" fmla="*/ 1120771346 h 972"/>
              <a:gd name="T4" fmla="*/ 84151304 w 69"/>
              <a:gd name="T5" fmla="*/ 1202416771 h 972"/>
              <a:gd name="T6" fmla="*/ 84151304 w 69"/>
              <a:gd name="T7" fmla="*/ 0 h 972"/>
              <a:gd name="T8" fmla="*/ 0 w 69"/>
              <a:gd name="T9" fmla="*/ 107623768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仿宋" panose="02010609060101010101" charset="-122"/>
            </a:endParaRPr>
          </a:p>
        </p:txBody>
      </p:sp>
      <p:sp>
        <p:nvSpPr>
          <p:cNvPr id="43" name="右箭头 42"/>
          <p:cNvSpPr/>
          <p:nvPr/>
        </p:nvSpPr>
        <p:spPr>
          <a:xfrm>
            <a:off x="6576968" y="3758268"/>
            <a:ext cx="343949" cy="50334"/>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a:noFill/>
          <a:ln>
            <a:noFill/>
          </a:ln>
        </p:spPr>
        <p:txBody>
          <a:bodyPr/>
          <a:lstStyle/>
          <a:p>
            <a:r>
              <a:rPr lang="zh-CN" altLang="en-US" sz="2000" dirty="0">
                <a:ea typeface="华文仿宋" panose="02010600040101010101" charset="-122"/>
              </a:rPr>
              <a:t>从医院的角度看监督检查的目的</a:t>
            </a:r>
          </a:p>
        </p:txBody>
      </p:sp>
      <p:sp>
        <p:nvSpPr>
          <p:cNvPr id="108547" name="内容占位符 2"/>
          <p:cNvSpPr>
            <a:spLocks noGrp="1"/>
          </p:cNvSpPr>
          <p:nvPr>
            <p:ph idx="1"/>
          </p:nvPr>
        </p:nvSpPr>
        <p:spPr>
          <a:noFill/>
          <a:ln>
            <a:noFill/>
          </a:ln>
        </p:spPr>
        <p:txBody>
          <a:bodyPr/>
          <a:lstStyle/>
          <a:p>
            <a:r>
              <a:rPr lang="zh-CN" altLang="en-US" sz="2000" dirty="0">
                <a:ea typeface="华文仿宋" panose="02010600040101010101" charset="-122"/>
              </a:rPr>
              <a:t>放射诊疗的</a:t>
            </a:r>
            <a:r>
              <a:rPr lang="zh-CN" altLang="en-US" sz="2000" dirty="0">
                <a:solidFill>
                  <a:srgbClr val="FF0000"/>
                </a:solidFill>
                <a:ea typeface="华文仿宋" panose="02010600040101010101" charset="-122"/>
              </a:rPr>
              <a:t>安全</a:t>
            </a:r>
            <a:r>
              <a:rPr lang="zh-CN" altLang="en-US" sz="2000" dirty="0">
                <a:ea typeface="华文仿宋" panose="02010600040101010101" charset="-122"/>
              </a:rPr>
              <a:t>性</a:t>
            </a:r>
            <a:endParaRPr lang="en-US" altLang="zh-CN" sz="2000" dirty="0">
              <a:ea typeface="华文仿宋" panose="02010600040101010101" charset="-122"/>
            </a:endParaRPr>
          </a:p>
          <a:p>
            <a:pPr lvl="1"/>
            <a:r>
              <a:rPr lang="zh-CN" altLang="en-US" sz="2000" dirty="0">
                <a:ea typeface="华文仿宋" panose="02010600040101010101" charset="-122"/>
              </a:rPr>
              <a:t>医务人员、公众、患者的安全</a:t>
            </a:r>
            <a:endParaRPr lang="en-US" altLang="zh-CN" sz="2000" dirty="0">
              <a:ea typeface="华文仿宋" panose="02010600040101010101" charset="-122"/>
            </a:endParaRPr>
          </a:p>
          <a:p>
            <a:endParaRPr lang="en-US" altLang="zh-CN" sz="2000" dirty="0">
              <a:ea typeface="华文仿宋" panose="02010600040101010101" charset="-122"/>
            </a:endParaRPr>
          </a:p>
          <a:p>
            <a:r>
              <a:rPr lang="zh-CN" altLang="en-US" sz="2000" dirty="0">
                <a:ea typeface="华文仿宋" panose="02010600040101010101" charset="-122"/>
              </a:rPr>
              <a:t>放射诊疗的</a:t>
            </a:r>
            <a:r>
              <a:rPr lang="zh-CN" altLang="en-US" sz="2000" dirty="0">
                <a:solidFill>
                  <a:srgbClr val="FF0000"/>
                </a:solidFill>
                <a:ea typeface="华文仿宋" panose="02010600040101010101" charset="-122"/>
              </a:rPr>
              <a:t>有效</a:t>
            </a:r>
            <a:r>
              <a:rPr lang="zh-CN" altLang="en-US" sz="2000" dirty="0">
                <a:ea typeface="华文仿宋" panose="02010600040101010101" charset="-122"/>
              </a:rPr>
              <a:t>性</a:t>
            </a:r>
            <a:endParaRPr lang="en-US" altLang="zh-CN" sz="2000" dirty="0">
              <a:ea typeface="华文仿宋" panose="02010600040101010101" charset="-122"/>
            </a:endParaRPr>
          </a:p>
          <a:p>
            <a:pPr lvl="1"/>
            <a:r>
              <a:rPr lang="zh-CN" altLang="en-US" sz="2000" dirty="0">
                <a:ea typeface="华文仿宋" panose="02010600040101010101" charset="-122"/>
              </a:rPr>
              <a:t>患者接受的诊断和治疗有效</a:t>
            </a:r>
          </a:p>
        </p:txBody>
      </p:sp>
    </p:spTree>
    <p:extLst>
      <p:ext uri="{BB962C8B-B14F-4D97-AF65-F5344CB8AC3E}">
        <p14:creationId xmlns:p14="http://schemas.microsoft.com/office/powerpoint/2010/main" val="3532176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标题 1"/>
          <p:cNvSpPr>
            <a:spLocks noGrp="1"/>
          </p:cNvSpPr>
          <p:nvPr>
            <p:ph type="title"/>
          </p:nvPr>
        </p:nvSpPr>
        <p:spPr>
          <a:noFill/>
          <a:ln>
            <a:noFill/>
          </a:ln>
        </p:spPr>
        <p:txBody>
          <a:bodyPr/>
          <a:lstStyle/>
          <a:p>
            <a:r>
              <a:rPr lang="zh-CN" altLang="en-US" sz="2000" dirty="0">
                <a:ea typeface="华文仿宋" panose="02010600040101010101" charset="-122"/>
              </a:rPr>
              <a:t>怎么查？</a:t>
            </a:r>
          </a:p>
        </p:txBody>
      </p:sp>
      <p:sp>
        <p:nvSpPr>
          <p:cNvPr id="112643" name="内容占位符 2"/>
          <p:cNvSpPr>
            <a:spLocks noGrp="1"/>
          </p:cNvSpPr>
          <p:nvPr>
            <p:ph idx="1"/>
          </p:nvPr>
        </p:nvSpPr>
        <p:spPr>
          <a:noFill/>
          <a:ln>
            <a:noFill/>
          </a:ln>
        </p:spPr>
        <p:txBody>
          <a:bodyPr/>
          <a:lstStyle/>
          <a:p>
            <a:r>
              <a:rPr lang="zh-CN" altLang="en-US" sz="2000" b="1" dirty="0">
                <a:ea typeface="华文仿宋" panose="02010600040101010101" charset="-122"/>
              </a:rPr>
              <a:t>望</a:t>
            </a:r>
            <a:endParaRPr lang="en-US" altLang="zh-CN" sz="2000" b="1" dirty="0">
              <a:ea typeface="华文仿宋" panose="02010600040101010101" charset="-122"/>
            </a:endParaRPr>
          </a:p>
          <a:p>
            <a:pPr lvl="1"/>
            <a:r>
              <a:rPr lang="zh-CN" altLang="en-US" sz="2000" dirty="0">
                <a:ea typeface="华文仿宋" panose="02010600040101010101" charset="-122"/>
              </a:rPr>
              <a:t>证照、文档、措施、标识、设施</a:t>
            </a:r>
            <a:r>
              <a:rPr lang="en-US" altLang="zh-CN" sz="2000" dirty="0">
                <a:ea typeface="华文仿宋" panose="02010600040101010101" charset="-122"/>
              </a:rPr>
              <a:t>……</a:t>
            </a:r>
          </a:p>
          <a:p>
            <a:r>
              <a:rPr lang="zh-CN" altLang="en-US" sz="2000" b="1" dirty="0">
                <a:ea typeface="华文仿宋" panose="02010600040101010101" charset="-122"/>
              </a:rPr>
              <a:t>闻</a:t>
            </a:r>
            <a:endParaRPr lang="en-US" altLang="zh-CN" sz="2000" b="1" dirty="0">
              <a:ea typeface="华文仿宋" panose="02010600040101010101" charset="-122"/>
            </a:endParaRPr>
          </a:p>
          <a:p>
            <a:pPr lvl="1"/>
            <a:r>
              <a:rPr lang="zh-CN" altLang="en-US" sz="2000" dirty="0">
                <a:ea typeface="华文仿宋" panose="02010600040101010101" charset="-122"/>
              </a:rPr>
              <a:t>各相关职能部门介绍、汇报</a:t>
            </a:r>
            <a:endParaRPr lang="en-US" altLang="zh-CN" sz="2000" dirty="0">
              <a:ea typeface="华文仿宋" panose="02010600040101010101" charset="-122"/>
            </a:endParaRPr>
          </a:p>
          <a:p>
            <a:r>
              <a:rPr lang="zh-CN" altLang="en-US" sz="2000" b="1" dirty="0">
                <a:ea typeface="华文仿宋" panose="02010600040101010101" charset="-122"/>
              </a:rPr>
              <a:t>问</a:t>
            </a:r>
            <a:endParaRPr lang="en-US" altLang="zh-CN" sz="2000" b="1" dirty="0">
              <a:ea typeface="华文仿宋" panose="02010600040101010101" charset="-122"/>
            </a:endParaRPr>
          </a:p>
          <a:p>
            <a:pPr lvl="1"/>
            <a:r>
              <a:rPr lang="zh-CN" altLang="en-US" sz="2000" dirty="0">
                <a:solidFill>
                  <a:srgbClr val="FF0000"/>
                </a:solidFill>
                <a:ea typeface="华文仿宋" panose="02010600040101010101" charset="-122"/>
              </a:rPr>
              <a:t>具体实施情况调研</a:t>
            </a:r>
            <a:endParaRPr lang="en-US" altLang="zh-CN" sz="2000" dirty="0">
              <a:solidFill>
                <a:srgbClr val="FF0000"/>
              </a:solidFill>
              <a:ea typeface="华文仿宋" panose="02010600040101010101" charset="-122"/>
            </a:endParaRPr>
          </a:p>
          <a:p>
            <a:r>
              <a:rPr lang="zh-CN" altLang="en-US" sz="2000" b="1" dirty="0">
                <a:ea typeface="华文仿宋" panose="02010600040101010101" charset="-122"/>
              </a:rPr>
              <a:t>切</a:t>
            </a:r>
            <a:endParaRPr lang="en-US" altLang="zh-CN" sz="2000" b="1" dirty="0">
              <a:ea typeface="华文仿宋" panose="02010600040101010101" charset="-122"/>
            </a:endParaRPr>
          </a:p>
          <a:p>
            <a:pPr lvl="1"/>
            <a:r>
              <a:rPr lang="zh-CN" altLang="en-US" sz="2000" dirty="0">
                <a:solidFill>
                  <a:srgbClr val="FF0000"/>
                </a:solidFill>
                <a:ea typeface="华文仿宋" panose="02010600040101010101" charset="-122"/>
              </a:rPr>
              <a:t>现场工作追踪</a:t>
            </a:r>
          </a:p>
        </p:txBody>
      </p:sp>
    </p:spTree>
    <p:extLst>
      <p:ext uri="{BB962C8B-B14F-4D97-AF65-F5344CB8AC3E}">
        <p14:creationId xmlns:p14="http://schemas.microsoft.com/office/powerpoint/2010/main" val="3160196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标题 1"/>
          <p:cNvSpPr>
            <a:spLocks noGrp="1"/>
          </p:cNvSpPr>
          <p:nvPr>
            <p:ph type="title"/>
          </p:nvPr>
        </p:nvSpPr>
        <p:spPr>
          <a:noFill/>
          <a:ln>
            <a:noFill/>
          </a:ln>
        </p:spPr>
        <p:txBody>
          <a:bodyPr/>
          <a:lstStyle/>
          <a:p>
            <a:r>
              <a:rPr lang="zh-CN" altLang="en-US" sz="2000" dirty="0" smtClean="0">
                <a:ea typeface="华文仿宋" panose="02010600040101010101" charset="-122"/>
              </a:rPr>
              <a:t>查什么？</a:t>
            </a:r>
            <a:endParaRPr lang="zh-CN" altLang="en-US" sz="2000" dirty="0">
              <a:ea typeface="华文仿宋" panose="02010600040101010101" charset="-122"/>
            </a:endParaRPr>
          </a:p>
        </p:txBody>
      </p:sp>
      <p:sp>
        <p:nvSpPr>
          <p:cNvPr id="3" name="内容占位符 2"/>
          <p:cNvSpPr>
            <a:spLocks noGrp="1"/>
          </p:cNvSpPr>
          <p:nvPr>
            <p:ph idx="1"/>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机构</a:t>
            </a: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rPr>
              <a:t>\</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人员</a:t>
            </a:r>
            <a:endParaRPr kumimoji="0" lang="en-US" altLang="zh-CN" sz="2000" b="0" i="0" u="none" strike="noStrike" kern="1200" cap="none" spc="0" normalizeH="0" baseline="0" noProof="0" dirty="0">
              <a:ln>
                <a:noFill/>
              </a:ln>
              <a:solidFill>
                <a:schemeClr val="tx1"/>
              </a:solidFill>
              <a:effectLst/>
              <a:uLnTx/>
              <a:uFillTx/>
              <a:ea typeface="华文仿宋" panose="02010600040101010101" charset="-122"/>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	</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医疗</a:t>
            </a:r>
            <a:r>
              <a:rPr kumimoji="0" lang="zh-CN" altLang="en-US" sz="2000" b="0" i="0" u="none" strike="noStrike" kern="1200" cap="none" spc="0" normalizeH="0" baseline="0" noProof="0" dirty="0">
                <a:ln>
                  <a:noFill/>
                </a:ln>
                <a:solidFill>
                  <a:schemeClr val="tx1"/>
                </a:solidFill>
                <a:effectLst/>
                <a:uLnTx/>
                <a:uFillTx/>
                <a:ea typeface="华文仿宋" panose="02010600040101010101" charset="-122"/>
                <a:cs typeface="仿宋" panose="02010609060101010101" charset="-122"/>
              </a:rPr>
              <a:t>机构</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的诊疗许可、相关</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制度</a:t>
            </a:r>
            <a:r>
              <a:rPr kumimoji="0" lang="en-US" altLang="zh-CN"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预案</a:t>
            </a:r>
            <a:endParaRPr kumimoji="0" lang="en-US" altLang="zh-CN"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	</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工作人员、</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患者</a:t>
            </a:r>
            <a:r>
              <a:rPr kumimoji="0" lang="zh-CN" altLang="en-US" sz="2000" b="0" i="0" u="none" strike="noStrike" kern="1200" cap="none" spc="0" normalizeH="0" baseline="0" noProof="0" dirty="0">
                <a:ln>
                  <a:noFill/>
                </a:ln>
                <a:solidFill>
                  <a:schemeClr val="tx1"/>
                </a:solidFill>
                <a:effectLst/>
                <a:uLnTx/>
                <a:uFillTx/>
                <a:ea typeface="华文仿宋" panose="02010600040101010101" charset="-122"/>
                <a:cs typeface="仿宋" panose="02010609060101010101" charset="-122"/>
              </a:rPr>
              <a:t>、</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公众</a:t>
            </a:r>
            <a:endParaRPr kumimoji="0" lang="en-US" altLang="zh-CN"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场所</a:t>
            </a: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rPr>
              <a:t>\</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设施</a:t>
            </a:r>
            <a:endPar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	</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新建</a:t>
            </a:r>
            <a:r>
              <a:rPr kumimoji="0" lang="zh-CN" altLang="en-US" sz="2000" b="0" i="0" u="none" strike="noStrike" kern="1200" cap="none" spc="0" normalizeH="0" baseline="0" noProof="0" dirty="0">
                <a:ln>
                  <a:noFill/>
                </a:ln>
                <a:solidFill>
                  <a:schemeClr val="tx1"/>
                </a:solidFill>
                <a:effectLst/>
                <a:uLnTx/>
                <a:uFillTx/>
                <a:ea typeface="华文仿宋" panose="02010600040101010101" charset="-122"/>
                <a:cs typeface="仿宋" panose="02010609060101010101" charset="-122"/>
              </a:rPr>
              <a:t>、改建、</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扩建以及“</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使用中</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a:t>
            </a:r>
            <a:endPar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设备</a:t>
            </a: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rPr>
              <a:t>\</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rPr>
              <a:t>技术</a:t>
            </a:r>
            <a:endPar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endParaRPr>
          </a:p>
          <a:p>
            <a:pPr marL="457200" marR="0" lvl="1"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	</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质控：</a:t>
            </a:r>
            <a:r>
              <a:rPr kumimoji="0" lang="zh-CN" altLang="en-US" sz="2000" b="0" i="0" u="none" strike="noStrike" kern="1200" cap="none" spc="0" normalizeH="0" baseline="0" noProof="0" dirty="0" smtClean="0">
                <a:ln>
                  <a:noFill/>
                </a:ln>
                <a:solidFill>
                  <a:schemeClr val="tx1"/>
                </a:solidFill>
                <a:effectLst/>
                <a:uLnTx/>
                <a:uFillTx/>
                <a:ea typeface="华文仿宋" panose="02010600040101010101" charset="-122"/>
                <a:cs typeface="仿宋" panose="02010609060101010101" charset="-122"/>
              </a:rPr>
              <a:t>验收、状态、</a:t>
            </a:r>
            <a:r>
              <a:rPr kumimoji="0" lang="zh-CN" altLang="en-US"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rPr>
              <a:t>稳定性</a:t>
            </a:r>
            <a:endParaRPr kumimoji="0" lang="en-US" altLang="zh-CN" sz="2000" b="0" i="0" u="none" strike="noStrike" kern="1200" cap="none" spc="0" normalizeH="0" baseline="0" noProof="0" dirty="0" smtClean="0">
              <a:ln>
                <a:noFill/>
              </a:ln>
              <a:solidFill>
                <a:srgbClr val="FF0000"/>
              </a:solidFill>
              <a:effectLst/>
              <a:uLnTx/>
              <a:uFillTx/>
              <a:ea typeface="华文仿宋" panose="02010600040101010101" charset="-122"/>
              <a:cs typeface="仿宋" panose="02010609060101010101" charset="-122"/>
            </a:endParaRPr>
          </a:p>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smtClean="0">
              <a:ln>
                <a:noFill/>
              </a:ln>
              <a:solidFill>
                <a:schemeClr val="tx1"/>
              </a:solidFill>
              <a:effectLst/>
              <a:uLnTx/>
              <a:uFillTx/>
              <a:ea typeface="华文仿宋" panose="02010600040101010101" charset="-122"/>
            </a:endParaRP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defRPr/>
            </a:pPr>
            <a:endParaRPr kumimoji="0" lang="zh-CN" altLang="en-US" sz="2000" b="0" i="0" u="none" strike="noStrike" kern="1200" cap="none" spc="0" normalizeH="0" baseline="0" noProof="0" dirty="0">
              <a:ln>
                <a:noFill/>
              </a:ln>
              <a:solidFill>
                <a:schemeClr val="tx1"/>
              </a:solidFill>
              <a:effectLst/>
              <a:uLnTx/>
              <a:uFillTx/>
              <a:ea typeface="华文仿宋" panose="02010600040101010101" charset="-122"/>
            </a:endParaRPr>
          </a:p>
        </p:txBody>
      </p:sp>
    </p:spTree>
    <p:extLst>
      <p:ext uri="{BB962C8B-B14F-4D97-AF65-F5344CB8AC3E}">
        <p14:creationId xmlns:p14="http://schemas.microsoft.com/office/powerpoint/2010/main" val="1232123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endParaRPr lang="en-US" altLang="zh-CN" sz="1400" dirty="0" smtClean="0">
              <a:solidFill>
                <a:schemeClr val="tx1"/>
              </a:solidFill>
            </a:endParaRPr>
          </a:p>
          <a:p>
            <a:r>
              <a:rPr lang="zh-CN" altLang="en-US" sz="1400" dirty="0" smtClean="0">
                <a:solidFill>
                  <a:schemeClr val="tx1"/>
                </a:solidFill>
              </a:rPr>
              <a:t>查阅资料</a:t>
            </a:r>
            <a:endParaRPr lang="en-US" altLang="zh-CN" sz="1400" dirty="0">
              <a:solidFill>
                <a:schemeClr val="tx1"/>
              </a:solidFill>
            </a:endParaRPr>
          </a:p>
          <a:p>
            <a:r>
              <a:rPr lang="zh-CN" altLang="en-US" sz="1400" dirty="0">
                <a:solidFill>
                  <a:schemeClr val="tx1"/>
                </a:solidFill>
              </a:rPr>
              <a:t>1、新、改、扩</a:t>
            </a:r>
            <a:r>
              <a:rPr lang="zh-CN" altLang="en-US" sz="1400" dirty="0" smtClean="0">
                <a:solidFill>
                  <a:schemeClr val="tx1"/>
                </a:solidFill>
              </a:rPr>
              <a:t>建放</a:t>
            </a:r>
            <a:r>
              <a:rPr lang="zh-CN" altLang="en-US" sz="1400" dirty="0">
                <a:solidFill>
                  <a:schemeClr val="tx1"/>
                </a:solidFill>
              </a:rPr>
              <a:t>射诊疗建设项</a:t>
            </a:r>
            <a:r>
              <a:rPr lang="zh-CN" altLang="en-US" sz="1400" dirty="0" smtClean="0">
                <a:solidFill>
                  <a:schemeClr val="tx1"/>
                </a:solidFill>
              </a:rPr>
              <a:t>目的资料</a:t>
            </a:r>
            <a:endParaRPr lang="zh-CN" altLang="en-US" sz="1400" dirty="0">
              <a:solidFill>
                <a:schemeClr val="tx1"/>
              </a:solidFill>
            </a:endParaRPr>
          </a:p>
          <a:p>
            <a:r>
              <a:rPr lang="zh-CN" altLang="en-US" sz="1400" dirty="0" smtClean="0">
                <a:solidFill>
                  <a:schemeClr val="tx1"/>
                </a:solidFill>
              </a:rPr>
              <a:t>检查新</a:t>
            </a:r>
            <a:r>
              <a:rPr lang="zh-CN" altLang="en-US" sz="1400" dirty="0">
                <a:solidFill>
                  <a:schemeClr val="tx1"/>
                </a:solidFill>
              </a:rPr>
              <a:t>、改、扩</a:t>
            </a:r>
            <a:r>
              <a:rPr lang="zh-CN" altLang="en-US" sz="1400" dirty="0" smtClean="0">
                <a:solidFill>
                  <a:schemeClr val="tx1"/>
                </a:solidFill>
              </a:rPr>
              <a:t>建放</a:t>
            </a:r>
            <a:r>
              <a:rPr lang="zh-CN" altLang="en-US" sz="1400" dirty="0">
                <a:solidFill>
                  <a:schemeClr val="tx1"/>
                </a:solidFill>
              </a:rPr>
              <a:t>射诊疗建设项目职业病危害放射防护预评价和审核情况</a:t>
            </a:r>
            <a:r>
              <a:rPr lang="zh-CN" altLang="en-US" sz="1400" dirty="0" smtClean="0">
                <a:solidFill>
                  <a:schemeClr val="tx1"/>
                </a:solidFill>
              </a:rPr>
              <a:t>；</a:t>
            </a:r>
            <a:endParaRPr lang="en-US" altLang="zh-CN" sz="1400" dirty="0" smtClean="0">
              <a:solidFill>
                <a:schemeClr val="tx1"/>
              </a:solidFill>
            </a:endParaRPr>
          </a:p>
          <a:p>
            <a:r>
              <a:rPr lang="zh-CN" altLang="en-US" sz="1400" dirty="0" smtClean="0">
                <a:solidFill>
                  <a:schemeClr val="tx1"/>
                </a:solidFill>
              </a:rPr>
              <a:t>查</a:t>
            </a:r>
            <a:r>
              <a:rPr lang="zh-CN" altLang="en-US" sz="1400" dirty="0">
                <a:solidFill>
                  <a:schemeClr val="tx1"/>
                </a:solidFill>
              </a:rPr>
              <a:t>阅建设项目预评价报告，核实建设单位是否委托具有相应资质的放射卫生技术服务机构进行建设项目职业病危害放射防护预评价；并查</a:t>
            </a:r>
            <a:r>
              <a:rPr lang="zh-CN" altLang="en-US" sz="1400" dirty="0" smtClean="0">
                <a:solidFill>
                  <a:schemeClr val="tx1"/>
                </a:solidFill>
              </a:rPr>
              <a:t>阅卫生行政部门审</a:t>
            </a:r>
            <a:r>
              <a:rPr lang="zh-CN" altLang="en-US" sz="1400" dirty="0">
                <a:solidFill>
                  <a:schemeClr val="tx1"/>
                </a:solidFill>
              </a:rPr>
              <a:t>核批复文</a:t>
            </a:r>
            <a:r>
              <a:rPr lang="zh-CN" altLang="en-US" sz="1400" dirty="0" smtClean="0">
                <a:solidFill>
                  <a:schemeClr val="tx1"/>
                </a:solidFill>
              </a:rPr>
              <a:t>件。</a:t>
            </a:r>
            <a:endParaRPr lang="en-US" altLang="zh-CN" sz="1400" dirty="0" smtClean="0">
              <a:solidFill>
                <a:schemeClr val="tx1"/>
              </a:solidFill>
            </a:endParaRPr>
          </a:p>
          <a:p>
            <a:r>
              <a:rPr lang="zh-CN" altLang="en-US" sz="1400" dirty="0" smtClean="0">
                <a:solidFill>
                  <a:schemeClr val="tx1"/>
                </a:solidFill>
              </a:rPr>
              <a:t>查</a:t>
            </a:r>
            <a:r>
              <a:rPr lang="zh-CN" altLang="en-US" sz="1400" dirty="0">
                <a:solidFill>
                  <a:schemeClr val="tx1"/>
                </a:solidFill>
              </a:rPr>
              <a:t>阅控制效果评价报告，核实建设单</a:t>
            </a:r>
            <a:r>
              <a:rPr lang="zh-CN" altLang="en-US" sz="1400" dirty="0" smtClean="0">
                <a:solidFill>
                  <a:schemeClr val="tx1"/>
                </a:solidFill>
              </a:rPr>
              <a:t>位是否委托放</a:t>
            </a:r>
            <a:r>
              <a:rPr lang="zh-CN" altLang="en-US" sz="1400" dirty="0">
                <a:solidFill>
                  <a:schemeClr val="tx1"/>
                </a:solidFill>
              </a:rPr>
              <a:t>射卫生技术服务机构进行建设项目职业病危害放射防护控制效果评</a:t>
            </a:r>
            <a:r>
              <a:rPr lang="zh-CN" altLang="en-US" sz="1400" dirty="0" smtClean="0">
                <a:solidFill>
                  <a:schemeClr val="tx1"/>
                </a:solidFill>
              </a:rPr>
              <a:t>价。</a:t>
            </a:r>
            <a:endParaRPr lang="en-US" altLang="zh-CN" sz="1400" dirty="0" smtClean="0">
              <a:solidFill>
                <a:schemeClr val="tx1"/>
              </a:solidFill>
            </a:endParaRPr>
          </a:p>
          <a:p>
            <a:r>
              <a:rPr lang="zh-CN" altLang="en-US" sz="1400" dirty="0" smtClean="0">
                <a:solidFill>
                  <a:schemeClr val="tx1"/>
                </a:solidFill>
              </a:rPr>
              <a:t>查</a:t>
            </a:r>
            <a:r>
              <a:rPr lang="zh-CN" altLang="en-US" sz="1400" dirty="0">
                <a:solidFill>
                  <a:schemeClr val="tx1"/>
                </a:solidFill>
              </a:rPr>
              <a:t>阅竣工验收批复文件，核实建设单</a:t>
            </a:r>
            <a:r>
              <a:rPr lang="zh-CN" altLang="en-US" sz="1400" dirty="0" smtClean="0">
                <a:solidFill>
                  <a:schemeClr val="tx1"/>
                </a:solidFill>
              </a:rPr>
              <a:t>位是否在</a:t>
            </a:r>
            <a:r>
              <a:rPr lang="zh-CN" altLang="en-US" sz="1400" dirty="0">
                <a:solidFill>
                  <a:schemeClr val="tx1"/>
                </a:solidFill>
              </a:rPr>
              <a:t>放射诊疗建设项目竣工后，向卫</a:t>
            </a:r>
            <a:r>
              <a:rPr lang="zh-CN" altLang="en-US" sz="1400" dirty="0" smtClean="0">
                <a:solidFill>
                  <a:schemeClr val="tx1"/>
                </a:solidFill>
              </a:rPr>
              <a:t>生行</a:t>
            </a:r>
            <a:r>
              <a:rPr lang="zh-CN" altLang="en-US" sz="1400" dirty="0">
                <a:solidFill>
                  <a:schemeClr val="tx1"/>
                </a:solidFill>
              </a:rPr>
              <a:t>政部门申请放射防护设施竣工验</a:t>
            </a:r>
            <a:r>
              <a:rPr lang="zh-CN" altLang="en-US" sz="1400" dirty="0" smtClean="0">
                <a:solidFill>
                  <a:schemeClr val="tx1"/>
                </a:solidFill>
              </a:rPr>
              <a:t>收。 </a:t>
            </a:r>
            <a:endParaRPr lang="zh-CN" altLang="en-US" sz="140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pic>
        <p:nvPicPr>
          <p:cNvPr id="59393" name="Picture 1"/>
          <p:cNvPicPr>
            <a:picLocks noChangeAspect="1" noChangeArrowheads="1"/>
          </p:cNvPicPr>
          <p:nvPr/>
        </p:nvPicPr>
        <p:blipFill>
          <a:blip r:embed="rId2" cstate="print"/>
          <a:srcRect/>
          <a:stretch>
            <a:fillRect/>
          </a:stretch>
        </p:blipFill>
        <p:spPr bwMode="auto">
          <a:xfrm>
            <a:off x="434959" y="3900881"/>
            <a:ext cx="5672226" cy="2273416"/>
          </a:xfrm>
          <a:prstGeom prst="rect">
            <a:avLst/>
          </a:prstGeom>
          <a:noFill/>
          <a:ln w="9525">
            <a:noFill/>
            <a:miter lim="800000"/>
            <a:headEnd/>
            <a:tailEnd/>
          </a:ln>
        </p:spPr>
      </p:pic>
      <p:pic>
        <p:nvPicPr>
          <p:cNvPr id="59394" name="Picture 2"/>
          <p:cNvPicPr>
            <a:picLocks noChangeAspect="1" noChangeArrowheads="1"/>
          </p:cNvPicPr>
          <p:nvPr/>
        </p:nvPicPr>
        <p:blipFill>
          <a:blip r:embed="rId3" cstate="print"/>
          <a:srcRect/>
          <a:stretch>
            <a:fillRect/>
          </a:stretch>
        </p:blipFill>
        <p:spPr bwMode="auto">
          <a:xfrm>
            <a:off x="6258187" y="3984771"/>
            <a:ext cx="1996580" cy="2189527"/>
          </a:xfrm>
          <a:prstGeom prst="rect">
            <a:avLst/>
          </a:prstGeom>
          <a:noFill/>
          <a:ln w="9525">
            <a:noFill/>
            <a:miter lim="800000"/>
            <a:headEnd/>
            <a:tailEnd/>
          </a:ln>
        </p:spPr>
      </p:pic>
      <p:grpSp>
        <p:nvGrpSpPr>
          <p:cNvPr id="5" name="组合 173065"/>
          <p:cNvGrpSpPr/>
          <p:nvPr/>
        </p:nvGrpSpPr>
        <p:grpSpPr>
          <a:xfrm>
            <a:off x="990848" y="654341"/>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26" name="椭圆 25"/>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27" name="任意多边形 26"/>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25"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23" name="矩形 22"/>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9" name="内容占位符 8"/>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sp>
        <p:nvSpPr>
          <p:cNvPr id="7" name="矩形 6"/>
          <p:cNvSpPr/>
          <p:nvPr/>
        </p:nvSpPr>
        <p:spPr>
          <a:xfrm>
            <a:off x="570452" y="1867185"/>
            <a:ext cx="7373922" cy="338554"/>
          </a:xfrm>
          <a:prstGeom prst="rect">
            <a:avLst/>
          </a:prstGeom>
        </p:spPr>
        <p:txBody>
          <a:bodyPr wrap="square">
            <a:spAutoFit/>
          </a:bodyPr>
          <a:lstStyle/>
          <a:p>
            <a:pPr marL="342900" indent="-342900" eaLnBrk="1" hangingPunct="1">
              <a:spcBef>
                <a:spcPct val="20000"/>
              </a:spcBef>
              <a:buClr>
                <a:schemeClr val="tx1"/>
              </a:buClr>
              <a:buFont typeface="Wingdings" panose="05000000000000000000" pitchFamily="2" charset="2"/>
              <a:buChar char="v"/>
            </a:pPr>
            <a:r>
              <a:rPr lang="zh-CN" altLang="en-US" sz="1600" dirty="0" smtClean="0">
                <a:latin typeface="+mn-lt"/>
              </a:rPr>
              <a:t>–核查校验的相关手续或记录，校验印章是否符合要求。</a:t>
            </a:r>
            <a:endParaRPr lang="zh-CN" altLang="en-US" sz="1600" dirty="0">
              <a:latin typeface="+mn-lt"/>
            </a:endParaRPr>
          </a:p>
        </p:txBody>
      </p:sp>
      <p:grpSp>
        <p:nvGrpSpPr>
          <p:cNvPr id="3" name="组合 173065"/>
          <p:cNvGrpSpPr/>
          <p:nvPr/>
        </p:nvGrpSpPr>
        <p:grpSpPr>
          <a:xfrm>
            <a:off x="990848" y="654341"/>
            <a:ext cx="4090987" cy="906011"/>
            <a:chOff x="608" y="752"/>
            <a:chExt cx="2577" cy="650"/>
          </a:xfrm>
        </p:grpSpPr>
        <p:grpSp>
          <p:nvGrpSpPr>
            <p:cNvPr id="5" name="组合 173059"/>
            <p:cNvGrpSpPr/>
            <p:nvPr/>
          </p:nvGrpSpPr>
          <p:grpSpPr>
            <a:xfrm>
              <a:off x="608" y="752"/>
              <a:ext cx="2577" cy="650"/>
              <a:chOff x="1488" y="1968"/>
              <a:chExt cx="432" cy="432"/>
            </a:xfrm>
          </p:grpSpPr>
          <p:grpSp>
            <p:nvGrpSpPr>
              <p:cNvPr id="6" name="组合 173060"/>
              <p:cNvGrpSpPr/>
              <p:nvPr/>
            </p:nvGrpSpPr>
            <p:grpSpPr>
              <a:xfrm>
                <a:off x="1488" y="1968"/>
                <a:ext cx="432" cy="432"/>
                <a:chOff x="2016" y="1920"/>
                <a:chExt cx="1680" cy="1680"/>
              </a:xfrm>
            </p:grpSpPr>
            <p:sp>
              <p:nvSpPr>
                <p:cNvPr id="14" name="椭圆 13"/>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5" name="任意多边形 14"/>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3"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11" name="矩形 10"/>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pic>
        <p:nvPicPr>
          <p:cNvPr id="1026" name="Picture 2"/>
          <p:cNvPicPr>
            <a:picLocks noChangeAspect="1" noChangeArrowheads="1"/>
          </p:cNvPicPr>
          <p:nvPr/>
        </p:nvPicPr>
        <p:blipFill>
          <a:blip r:embed="rId2" cstate="print"/>
          <a:srcRect/>
          <a:stretch>
            <a:fillRect/>
          </a:stretch>
        </p:blipFill>
        <p:spPr bwMode="auto">
          <a:xfrm>
            <a:off x="5100506" y="3556932"/>
            <a:ext cx="3372375" cy="2197916"/>
          </a:xfrm>
          <a:prstGeom prst="rect">
            <a:avLst/>
          </a:prstGeom>
          <a:noFill/>
          <a:ln w="9525">
            <a:noFill/>
            <a:miter lim="800000"/>
            <a:headEnd/>
            <a:tailEnd/>
          </a:ln>
        </p:spPr>
      </p:pic>
      <p:sp>
        <p:nvSpPr>
          <p:cNvPr id="16" name="矩形 15"/>
          <p:cNvSpPr/>
          <p:nvPr/>
        </p:nvSpPr>
        <p:spPr>
          <a:xfrm>
            <a:off x="1006680" y="2910980"/>
            <a:ext cx="2701254" cy="276999"/>
          </a:xfrm>
          <a:prstGeom prst="rect">
            <a:avLst/>
          </a:prstGeom>
        </p:spPr>
        <p:txBody>
          <a:bodyPr wrap="square">
            <a:spAutoFit/>
          </a:bodyPr>
          <a:lstStyle/>
          <a:p>
            <a:r>
              <a:rPr lang="zh-CN" altLang="en-US" sz="1200" dirty="0" smtClean="0"/>
              <a:t>《医疗机构执业许可证》校验记录</a:t>
            </a:r>
            <a:endParaRPr lang="zh-CN" altLang="en-US" sz="1200" dirty="0"/>
          </a:p>
        </p:txBody>
      </p:sp>
      <p:pic>
        <p:nvPicPr>
          <p:cNvPr id="1027" name="Picture 3"/>
          <p:cNvPicPr>
            <a:picLocks noChangeAspect="1" noChangeArrowheads="1"/>
          </p:cNvPicPr>
          <p:nvPr/>
        </p:nvPicPr>
        <p:blipFill>
          <a:blip r:embed="rId3" cstate="print"/>
          <a:srcRect/>
          <a:stretch>
            <a:fillRect/>
          </a:stretch>
        </p:blipFill>
        <p:spPr bwMode="auto">
          <a:xfrm>
            <a:off x="704674" y="3598877"/>
            <a:ext cx="3665989" cy="2189527"/>
          </a:xfrm>
          <a:prstGeom prst="rect">
            <a:avLst/>
          </a:prstGeom>
          <a:noFill/>
          <a:ln w="9525">
            <a:noFill/>
            <a:miter lim="800000"/>
            <a:headEnd/>
            <a:tailEnd/>
          </a:ln>
        </p:spPr>
      </p:pic>
      <p:sp>
        <p:nvSpPr>
          <p:cNvPr id="19" name="矩形 18"/>
          <p:cNvSpPr/>
          <p:nvPr/>
        </p:nvSpPr>
        <p:spPr>
          <a:xfrm>
            <a:off x="5595457" y="2986481"/>
            <a:ext cx="2961313" cy="276999"/>
          </a:xfrm>
          <a:prstGeom prst="rect">
            <a:avLst/>
          </a:prstGeom>
        </p:spPr>
        <p:txBody>
          <a:bodyPr wrap="square">
            <a:spAutoFit/>
          </a:bodyPr>
          <a:lstStyle/>
          <a:p>
            <a:r>
              <a:rPr lang="zh-CN" altLang="en-US" sz="1200" dirty="0" smtClean="0"/>
              <a:t>《放射诊疗许可证》校验记录</a:t>
            </a:r>
            <a:endParaRPr lang="zh-CN" altLang="en-US" sz="1200" dirty="0"/>
          </a:p>
        </p:txBody>
      </p:sp>
      <p:sp>
        <p:nvSpPr>
          <p:cNvPr id="20" name="矩形 19"/>
          <p:cNvSpPr/>
          <p:nvPr/>
        </p:nvSpPr>
        <p:spPr>
          <a:xfrm>
            <a:off x="3775046" y="2986481"/>
            <a:ext cx="1610686" cy="400110"/>
          </a:xfrm>
          <a:prstGeom prst="rect">
            <a:avLst/>
          </a:prstGeom>
        </p:spPr>
        <p:txBody>
          <a:bodyPr wrap="square">
            <a:spAutoFit/>
          </a:bodyPr>
          <a:lstStyle/>
          <a:p>
            <a:pPr marL="342900" indent="-342900" eaLnBrk="1" hangingPunct="1">
              <a:spcBef>
                <a:spcPct val="20000"/>
              </a:spcBef>
              <a:buClr>
                <a:schemeClr val="tx1"/>
              </a:buClr>
            </a:pPr>
            <a:r>
              <a:rPr lang="zh-CN" altLang="en-US" dirty="0" smtClean="0"/>
              <a:t>  </a:t>
            </a:r>
            <a:r>
              <a:rPr lang="zh-CN" altLang="en-US" dirty="0" smtClean="0">
                <a:solidFill>
                  <a:srgbClr val="FF0000"/>
                </a:solidFill>
              </a:rPr>
              <a:t>是否一致？</a:t>
            </a:r>
            <a:r>
              <a:rPr lang="zh-CN" altLang="en-US" dirty="0" smtClean="0"/>
              <a:t>？</a:t>
            </a:r>
            <a:endParaRPr lang="zh-CN" altLang="en-US" dirty="0"/>
          </a:p>
        </p:txBody>
      </p:sp>
      <p:cxnSp>
        <p:nvCxnSpPr>
          <p:cNvPr id="22" name="直接箭头连接符 21"/>
          <p:cNvCxnSpPr/>
          <p:nvPr/>
        </p:nvCxnSpPr>
        <p:spPr>
          <a:xfrm flipH="1">
            <a:off x="5408179" y="3158537"/>
            <a:ext cx="296335" cy="461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endCxn id="20" idx="1"/>
          </p:cNvCxnSpPr>
          <p:nvPr/>
        </p:nvCxnSpPr>
        <p:spPr>
          <a:xfrm>
            <a:off x="3531765" y="3045204"/>
            <a:ext cx="243281" cy="1413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a:ea typeface="华文仿宋" panose="02010600040101010101" charset="-122"/>
                <a:sym typeface="+mn-ea"/>
              </a:rPr>
              <a:t>辐射防护的概述</a:t>
            </a:r>
            <a:r>
              <a:rPr lang="en-US" altLang="zh-CN" sz="2000">
                <a:ea typeface="华文仿宋" panose="02010600040101010101" charset="-122"/>
                <a:sym typeface="+mn-ea"/>
              </a:rPr>
              <a:t/>
            </a:r>
            <a:br>
              <a:rPr lang="en-US" altLang="zh-CN" sz="2000">
                <a:ea typeface="华文仿宋" panose="02010600040101010101" charset="-122"/>
                <a:sym typeface="+mn-ea"/>
              </a:rPr>
            </a:br>
            <a:endParaRPr lang="zh-CN" altLang="en-US" sz="2000">
              <a:ea typeface="华文仿宋" panose="02010600040101010101" charset="-122"/>
            </a:endParaRPr>
          </a:p>
        </p:txBody>
      </p:sp>
      <p:sp>
        <p:nvSpPr>
          <p:cNvPr id="3" name="内容占位符 2"/>
          <p:cNvSpPr>
            <a:spLocks noGrp="1"/>
          </p:cNvSpPr>
          <p:nvPr>
            <p:ph idx="1"/>
          </p:nvPr>
        </p:nvSpPr>
        <p:spPr/>
        <p:txBody>
          <a:bodyPr>
            <a:normAutofit/>
          </a:bodyPr>
          <a:lstStyle/>
          <a:p>
            <a:r>
              <a:rPr lang="zh-CN" altLang="en-US" sz="1800" dirty="0">
                <a:ea typeface="华文仿宋" panose="02010600040101010101" charset="-122"/>
                <a:sym typeface="+mn-ea"/>
              </a:rPr>
              <a:t>（2）辐射防护方法</a:t>
            </a:r>
            <a:endParaRPr lang="zh-CN" altLang="en-US" sz="1800" dirty="0">
              <a:ea typeface="华文仿宋" panose="02010600040101010101" charset="-122"/>
            </a:endParaRPr>
          </a:p>
          <a:p>
            <a:endParaRPr lang="zh-CN" altLang="en-US" sz="1800" dirty="0">
              <a:ea typeface="华文仿宋" panose="02010600040101010101" charset="-122"/>
            </a:endParaRPr>
          </a:p>
          <a:p>
            <a:pPr>
              <a:lnSpc>
                <a:spcPts val="2800"/>
              </a:lnSpc>
            </a:pPr>
            <a:r>
              <a:rPr lang="zh-CN" altLang="en-US" sz="1800" dirty="0">
                <a:ea typeface="华文仿宋" panose="02010600040101010101" charset="-122"/>
                <a:sym typeface="+mn-ea"/>
              </a:rPr>
              <a:t>为达到防护标准所必须采取的措施，包括技术防护方法和管理防护方法。技术防护方法分为外照射防护和内照射防护，</a:t>
            </a:r>
          </a:p>
          <a:p>
            <a:pPr>
              <a:lnSpc>
                <a:spcPts val="2800"/>
              </a:lnSpc>
            </a:pPr>
            <a:r>
              <a:rPr lang="zh-CN" altLang="en-US" sz="1800" dirty="0">
                <a:ea typeface="华文仿宋" panose="02010600040101010101" charset="-122"/>
                <a:sym typeface="+mn-ea"/>
              </a:rPr>
              <a:t>外照射防护的基本方法有缩短受照时间、增大与辐射源的距离、在人与辐射源之间增加屏蔽防护</a:t>
            </a:r>
            <a:r>
              <a:rPr lang="en-US" altLang="zh-CN" sz="1800" dirty="0">
                <a:ea typeface="华文仿宋" panose="02010600040101010101" charset="-122"/>
                <a:sym typeface="+mn-ea"/>
              </a:rPr>
              <a:t>;</a:t>
            </a:r>
          </a:p>
          <a:p>
            <a:pPr>
              <a:lnSpc>
                <a:spcPts val="2800"/>
              </a:lnSpc>
            </a:pPr>
            <a:r>
              <a:rPr lang="zh-CN" altLang="en-US" sz="1800" dirty="0">
                <a:ea typeface="华文仿宋" panose="02010600040101010101" charset="-122"/>
                <a:sym typeface="+mn-ea"/>
              </a:rPr>
              <a:t>内照射防护的基本方法是对放射性物质“包容、隔离”和“净化、稀释”。</a:t>
            </a:r>
          </a:p>
          <a:p>
            <a:pPr>
              <a:lnSpc>
                <a:spcPts val="2800"/>
              </a:lnSpc>
            </a:pPr>
            <a:r>
              <a:rPr lang="zh-CN" altLang="en-US" sz="1800" dirty="0">
                <a:ea typeface="华文仿宋" panose="02010600040101010101" charset="-122"/>
                <a:sym typeface="+mn-ea"/>
              </a:rPr>
              <a:t>管理防护方法包括规章制度、人员培训、机构设置和经费管理等。</a:t>
            </a:r>
            <a:endParaRPr lang="zh-CN" altLang="en-US" sz="1800" dirty="0">
              <a:ea typeface="华文仿宋" panose="02010600040101010101" charset="-122"/>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a:p>
        </p:txBody>
      </p:sp>
      <p:sp>
        <p:nvSpPr>
          <p:cNvPr id="10" name="内容占位符 9"/>
          <p:cNvSpPr>
            <a:spLocks noGrp="1"/>
          </p:cNvSpPr>
          <p:nvPr>
            <p:ph idx="1"/>
          </p:nvPr>
        </p:nvSpPr>
        <p:spPr/>
        <p:txBody>
          <a:bodyPr/>
          <a:lstStyle/>
          <a:p>
            <a:endParaRPr lang="zh-CN" altLang="en-US"/>
          </a:p>
        </p:txBody>
      </p:sp>
      <p:pic>
        <p:nvPicPr>
          <p:cNvPr id="3" name="内容占位符 3"/>
          <p:cNvPicPr>
            <a:picLocks noChangeAspect="1"/>
          </p:cNvPicPr>
          <p:nvPr/>
        </p:nvPicPr>
        <p:blipFill>
          <a:blip r:embed="rId2" cstate="print"/>
          <a:stretch>
            <a:fillRect/>
          </a:stretch>
        </p:blipFill>
        <p:spPr>
          <a:xfrm>
            <a:off x="1075181" y="3109252"/>
            <a:ext cx="8068819" cy="3379633"/>
          </a:xfrm>
          <a:prstGeom prst="rect">
            <a:avLst/>
          </a:prstGeom>
          <a:noFill/>
          <a:ln w="9525">
            <a:noFill/>
          </a:ln>
        </p:spPr>
      </p:pic>
      <p:pic>
        <p:nvPicPr>
          <p:cNvPr id="6" name="内容占位符 3"/>
          <p:cNvPicPr>
            <a:picLocks noChangeAspect="1"/>
          </p:cNvPicPr>
          <p:nvPr/>
        </p:nvPicPr>
        <p:blipFill>
          <a:blip r:embed="rId3" cstate="print"/>
          <a:stretch>
            <a:fillRect/>
          </a:stretch>
        </p:blipFill>
        <p:spPr>
          <a:xfrm>
            <a:off x="134223" y="3078760"/>
            <a:ext cx="5505707" cy="3383137"/>
          </a:xfrm>
          <a:prstGeom prst="rect">
            <a:avLst/>
          </a:prstGeom>
          <a:noFill/>
          <a:ln w="9525">
            <a:noFill/>
          </a:ln>
        </p:spPr>
      </p:pic>
      <p:sp>
        <p:nvSpPr>
          <p:cNvPr id="9" name="矩形 8"/>
          <p:cNvSpPr/>
          <p:nvPr/>
        </p:nvSpPr>
        <p:spPr>
          <a:xfrm>
            <a:off x="209726" y="1702965"/>
            <a:ext cx="8313489" cy="1477328"/>
          </a:xfrm>
          <a:prstGeom prst="rect">
            <a:avLst/>
          </a:prstGeom>
        </p:spPr>
        <p:txBody>
          <a:bodyPr wrap="square">
            <a:spAutoFit/>
          </a:bodyPr>
          <a:lstStyle/>
          <a:p>
            <a:r>
              <a:rPr lang="en-US" altLang="zh-CN" sz="1400" dirty="0" smtClean="0"/>
              <a:t>--</a:t>
            </a:r>
            <a:r>
              <a:rPr lang="zh-CN" altLang="en-US" sz="1400" dirty="0" smtClean="0"/>
              <a:t>查阅《放射诊疗许可证》副本，核实放射诊疗许可的项目、范围、项目明细以及射线装置明细是否和实际开展的相符。</a:t>
            </a:r>
            <a:endParaRPr lang="en-US" altLang="zh-CN" sz="1400" dirty="0" smtClean="0"/>
          </a:p>
          <a:p>
            <a:r>
              <a:rPr lang="en-US" altLang="zh-CN" sz="1400" dirty="0" smtClean="0"/>
              <a:t>--</a:t>
            </a:r>
            <a:r>
              <a:rPr lang="zh-CN" altLang="en-US" sz="1400" dirty="0" smtClean="0"/>
              <a:t>《放射诊疗许可证》正本许可项目为介入放射学、X射线影像诊断；副本中项目明细是否有介入放射学、X射线影像诊断，副本中射线装置明细是否登记使用的设备。</a:t>
            </a:r>
            <a:endParaRPr lang="en-US" altLang="zh-CN" sz="1400" dirty="0" smtClean="0"/>
          </a:p>
          <a:p>
            <a:endParaRPr lang="zh-CN" altLang="en-US" sz="1400" dirty="0" smtClean="0"/>
          </a:p>
          <a:p>
            <a:endParaRPr lang="zh-CN" altLang="en-US" dirty="0"/>
          </a:p>
        </p:txBody>
      </p:sp>
      <p:grpSp>
        <p:nvGrpSpPr>
          <p:cNvPr id="2" name="组合 173065"/>
          <p:cNvGrpSpPr/>
          <p:nvPr/>
        </p:nvGrpSpPr>
        <p:grpSpPr>
          <a:xfrm>
            <a:off x="990848" y="654341"/>
            <a:ext cx="4090987" cy="906011"/>
            <a:chOff x="608" y="752"/>
            <a:chExt cx="2577" cy="650"/>
          </a:xfrm>
        </p:grpSpPr>
        <p:grpSp>
          <p:nvGrpSpPr>
            <p:cNvPr id="4" name="组合 173059"/>
            <p:cNvGrpSpPr/>
            <p:nvPr/>
          </p:nvGrpSpPr>
          <p:grpSpPr>
            <a:xfrm>
              <a:off x="608" y="752"/>
              <a:ext cx="2577" cy="650"/>
              <a:chOff x="1488" y="1968"/>
              <a:chExt cx="432" cy="432"/>
            </a:xfrm>
          </p:grpSpPr>
          <p:grpSp>
            <p:nvGrpSpPr>
              <p:cNvPr id="5" name="组合 173060"/>
              <p:cNvGrpSpPr/>
              <p:nvPr/>
            </p:nvGrpSpPr>
            <p:grpSpPr>
              <a:xfrm>
                <a:off x="1488" y="1968"/>
                <a:ext cx="432" cy="432"/>
                <a:chOff x="2016" y="1920"/>
                <a:chExt cx="1680" cy="1680"/>
              </a:xfrm>
            </p:grpSpPr>
            <p:sp>
              <p:nvSpPr>
                <p:cNvPr id="12" name="椭圆 11"/>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3" name="任意多边形 12"/>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1"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8" name="矩形 7"/>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600" dirty="0">
                <a:solidFill>
                  <a:schemeClr val="tx1"/>
                </a:solidFill>
              </a:rPr>
              <a:t>3、组织、机构和制</a:t>
            </a:r>
            <a:r>
              <a:rPr lang="zh-CN" altLang="en-US" sz="1600" dirty="0" smtClean="0">
                <a:solidFill>
                  <a:schemeClr val="tx1"/>
                </a:solidFill>
              </a:rPr>
              <a:t>度情况</a:t>
            </a:r>
            <a:endParaRPr lang="zh-CN" altLang="en-US" sz="1600" dirty="0">
              <a:solidFill>
                <a:schemeClr val="tx1"/>
              </a:solidFill>
            </a:endParaRPr>
          </a:p>
          <a:p>
            <a:r>
              <a:rPr lang="zh-CN" altLang="en-US" sz="1600" b="0" dirty="0">
                <a:solidFill>
                  <a:schemeClr val="tx1"/>
                </a:solidFill>
                <a:sym typeface="+mn-ea"/>
              </a:rPr>
              <a:t>（1）</a:t>
            </a:r>
            <a:r>
              <a:rPr lang="zh-CN" altLang="en-US" sz="1600" b="0" dirty="0">
                <a:solidFill>
                  <a:schemeClr val="tx1"/>
                </a:solidFill>
              </a:rPr>
              <a:t>检查是否有放射卫生管理机构或组织，是否配备了放射卫生管理人</a:t>
            </a:r>
            <a:r>
              <a:rPr lang="zh-CN" altLang="en-US" sz="1600" b="0" dirty="0" smtClean="0">
                <a:solidFill>
                  <a:schemeClr val="tx1"/>
                </a:solidFill>
              </a:rPr>
              <a:t>员（查阅相关文件）；</a:t>
            </a:r>
            <a:endParaRPr lang="zh-CN" altLang="en-US" sz="1600" b="0" dirty="0">
              <a:solidFill>
                <a:schemeClr val="tx1"/>
              </a:solidFill>
            </a:endParaRPr>
          </a:p>
          <a:p>
            <a:pPr>
              <a:buNone/>
            </a:pPr>
            <a:r>
              <a:rPr lang="en-US" altLang="zh-CN" sz="1600" b="0" dirty="0" smtClean="0">
                <a:solidFill>
                  <a:schemeClr val="tx1"/>
                </a:solidFill>
              </a:rPr>
              <a:t>     </a:t>
            </a:r>
            <a:r>
              <a:rPr lang="zh-CN" altLang="en-US" sz="1600" b="0" dirty="0" smtClean="0">
                <a:solidFill>
                  <a:schemeClr val="tx1"/>
                </a:solidFill>
              </a:rPr>
              <a:t>（</a:t>
            </a:r>
            <a:r>
              <a:rPr lang="zh-CN" altLang="en-US" sz="1600" b="0" dirty="0">
                <a:solidFill>
                  <a:schemeClr val="tx1"/>
                </a:solidFill>
              </a:rPr>
              <a:t>2</a:t>
            </a:r>
            <a:r>
              <a:rPr lang="zh-CN" altLang="en-US" sz="1600" b="0" dirty="0" smtClean="0">
                <a:solidFill>
                  <a:schemeClr val="tx1"/>
                </a:solidFill>
              </a:rPr>
              <a:t>）是否制定完</a:t>
            </a:r>
            <a:r>
              <a:rPr lang="zh-CN" altLang="en-US" sz="1600" b="0" dirty="0">
                <a:solidFill>
                  <a:schemeClr val="tx1"/>
                </a:solidFill>
              </a:rPr>
              <a:t>善的放射卫生管理制度</a:t>
            </a:r>
          </a:p>
          <a:p>
            <a:r>
              <a:rPr lang="zh-CN" altLang="en-US" sz="1600" b="0" dirty="0">
                <a:solidFill>
                  <a:schemeClr val="tx1"/>
                </a:solidFill>
              </a:rPr>
              <a:t>制度包括：</a:t>
            </a:r>
          </a:p>
          <a:p>
            <a:r>
              <a:rPr lang="zh-CN" altLang="en-US" sz="1200" b="0" dirty="0">
                <a:solidFill>
                  <a:schemeClr val="tx1"/>
                </a:solidFill>
              </a:rPr>
              <a:t>•放射工作人员个人的剂量检测制度；</a:t>
            </a:r>
          </a:p>
          <a:p>
            <a:r>
              <a:rPr lang="zh-CN" altLang="en-US" sz="1200" b="0" dirty="0">
                <a:solidFill>
                  <a:schemeClr val="tx1"/>
                </a:solidFill>
              </a:rPr>
              <a:t>•放射工作人员的职业健康检查制度；</a:t>
            </a:r>
          </a:p>
          <a:p>
            <a:r>
              <a:rPr lang="zh-CN" altLang="en-US" sz="1200" b="0" dirty="0">
                <a:solidFill>
                  <a:schemeClr val="tx1"/>
                </a:solidFill>
              </a:rPr>
              <a:t>•放射防护知识培训制度；</a:t>
            </a:r>
          </a:p>
          <a:p>
            <a:r>
              <a:rPr lang="zh-CN" altLang="en-US" sz="1200" b="0" dirty="0">
                <a:solidFill>
                  <a:schemeClr val="tx1"/>
                </a:solidFill>
              </a:rPr>
              <a:t>•放射工作场所防护检测制度；</a:t>
            </a:r>
          </a:p>
          <a:p>
            <a:r>
              <a:rPr lang="zh-CN" altLang="en-US" sz="1200" b="0" dirty="0">
                <a:solidFill>
                  <a:schemeClr val="tx1"/>
                </a:solidFill>
              </a:rPr>
              <a:t>•档案管理制度；</a:t>
            </a:r>
          </a:p>
          <a:p>
            <a:r>
              <a:rPr lang="zh-CN" altLang="en-US" sz="1200" b="0" dirty="0" smtClean="0">
                <a:solidFill>
                  <a:schemeClr val="tx1"/>
                </a:solidFill>
              </a:rPr>
              <a:t>•</a:t>
            </a:r>
            <a:r>
              <a:rPr lang="zh-CN" altLang="en-US" sz="1200" b="0" dirty="0">
                <a:solidFill>
                  <a:schemeClr val="tx1"/>
                </a:solidFill>
              </a:rPr>
              <a:t>患者、受检者和陪检者防护制度；</a:t>
            </a:r>
          </a:p>
          <a:p>
            <a:r>
              <a:rPr lang="zh-CN" altLang="en-US" sz="1200" b="0" dirty="0">
                <a:solidFill>
                  <a:schemeClr val="tx1"/>
                </a:solidFill>
              </a:rPr>
              <a:t>•放射防护制度执行情况的检查制</a:t>
            </a:r>
            <a:r>
              <a:rPr lang="zh-CN" altLang="en-US" sz="1200" b="0" dirty="0" smtClean="0">
                <a:solidFill>
                  <a:schemeClr val="tx1"/>
                </a:solidFill>
              </a:rPr>
              <a:t>度；</a:t>
            </a:r>
            <a:endParaRPr lang="en-US" altLang="zh-CN" sz="1200" b="0" dirty="0" smtClean="0">
              <a:solidFill>
                <a:schemeClr val="tx1"/>
              </a:solidFill>
            </a:endParaRPr>
          </a:p>
          <a:p>
            <a:r>
              <a:rPr lang="zh-CN" altLang="en-US" sz="1200" b="0" dirty="0" smtClean="0">
                <a:solidFill>
                  <a:schemeClr val="tx1"/>
                </a:solidFill>
              </a:rPr>
              <a:t>•放射事件报告制度等。</a:t>
            </a:r>
            <a:endParaRPr lang="zh-CN" altLang="en-US" sz="1200" b="0" dirty="0">
              <a:solidFill>
                <a:schemeClr val="tx1"/>
              </a:solidFill>
            </a:endParaRPr>
          </a:p>
          <a:p>
            <a:endParaRPr lang="zh-CN" altLang="en-US" sz="1200" b="0" dirty="0"/>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0848" y="654341"/>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lstStyle/>
          <a:p>
            <a:endParaRPr lang="zh-CN" altLang="en-US"/>
          </a:p>
        </p:txBody>
      </p:sp>
      <p:pic>
        <p:nvPicPr>
          <p:cNvPr id="5" name="Picture 4"/>
          <p:cNvPicPr>
            <a:picLocks noGrp="1" noChangeAspect="1" noChangeArrowheads="1"/>
          </p:cNvPicPr>
          <p:nvPr>
            <p:ph idx="1"/>
          </p:nvPr>
        </p:nvPicPr>
        <p:blipFill>
          <a:blip r:embed="rId2" cstate="print"/>
          <a:stretch>
            <a:fillRect/>
          </a:stretch>
        </p:blipFill>
        <p:spPr>
          <a:xfrm>
            <a:off x="457200" y="2329366"/>
            <a:ext cx="8229600" cy="2881892"/>
          </a:xfrm>
          <a:prstGeom prst="rect">
            <a:avLst/>
          </a:prstGeom>
          <a:noFill/>
          <a:ln w="9525">
            <a:noFill/>
            <a:miter lim="800000"/>
            <a:headEnd/>
            <a:tailEnd/>
          </a:ln>
          <a:effectLst/>
        </p:spPr>
      </p:pic>
      <p:sp>
        <p:nvSpPr>
          <p:cNvPr id="2" name="日期占位符 1"/>
          <p:cNvSpPr>
            <a:spLocks noGrp="1"/>
          </p:cNvSpPr>
          <p:nvPr>
            <p:ph type="dt" sz="half" idx="10"/>
          </p:nvPr>
        </p:nvSpPr>
        <p:spPr/>
        <p:txBody>
          <a:bodyPr/>
          <a:lstStyle/>
          <a:p>
            <a:pPr lvl="0"/>
            <a:r>
              <a:rPr lang="en-US" altLang="ko-KR"/>
              <a:t>LOGO</a:t>
            </a:r>
          </a:p>
        </p:txBody>
      </p:sp>
      <p:sp>
        <p:nvSpPr>
          <p:cNvPr id="6" name="矩形 5"/>
          <p:cNvSpPr/>
          <p:nvPr/>
        </p:nvSpPr>
        <p:spPr>
          <a:xfrm>
            <a:off x="536895" y="1669409"/>
            <a:ext cx="8296712" cy="338554"/>
          </a:xfrm>
          <a:prstGeom prst="rect">
            <a:avLst/>
          </a:prstGeom>
        </p:spPr>
        <p:txBody>
          <a:bodyPr wrap="square">
            <a:spAutoFit/>
          </a:bodyPr>
          <a:lstStyle/>
          <a:p>
            <a:pPr marL="342900" indent="-342900" eaLnBrk="1" hangingPunct="1">
              <a:spcBef>
                <a:spcPct val="20000"/>
              </a:spcBef>
              <a:buClr>
                <a:schemeClr val="tx1"/>
              </a:buClr>
            </a:pPr>
            <a:r>
              <a:rPr lang="zh-CN" altLang="en-US" sz="1600" dirty="0" smtClean="0">
                <a:latin typeface="+mn-lt"/>
              </a:rPr>
              <a:t>（3） 质量保证方案、放射事件应急预案是否健全</a:t>
            </a:r>
            <a:r>
              <a:rPr lang="en-US" altLang="zh-CN" sz="1600" dirty="0" smtClean="0">
                <a:latin typeface="+mn-lt"/>
              </a:rPr>
              <a:t>.</a:t>
            </a:r>
            <a:endParaRPr lang="en-US" altLang="zh-CN" sz="1600" dirty="0">
              <a:latin typeface="+mn-lt"/>
            </a:endParaRPr>
          </a:p>
        </p:txBody>
      </p:sp>
      <p:grpSp>
        <p:nvGrpSpPr>
          <p:cNvPr id="4" name="组合 173065"/>
          <p:cNvGrpSpPr/>
          <p:nvPr/>
        </p:nvGrpSpPr>
        <p:grpSpPr>
          <a:xfrm>
            <a:off x="990848" y="654341"/>
            <a:ext cx="4090987" cy="906011"/>
            <a:chOff x="608" y="752"/>
            <a:chExt cx="2577" cy="650"/>
          </a:xfrm>
        </p:grpSpPr>
        <p:grpSp>
          <p:nvGrpSpPr>
            <p:cNvPr id="7"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2" name="椭圆 11"/>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3" name="任意多边形 12"/>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1"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9" name="矩形 8"/>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a:xfrm>
            <a:off x="457200" y="1711354"/>
            <a:ext cx="8229600" cy="4416396"/>
          </a:xfrm>
        </p:spPr>
        <p:txBody>
          <a:bodyPr/>
          <a:lstStyle/>
          <a:p>
            <a:r>
              <a:rPr lang="zh-CN" altLang="en-US" sz="1400" dirty="0">
                <a:solidFill>
                  <a:schemeClr val="tx1"/>
                </a:solidFill>
              </a:rPr>
              <a:t>4、档案</a:t>
            </a:r>
          </a:p>
          <a:p>
            <a:r>
              <a:rPr lang="zh-CN" altLang="en-US" sz="1600" b="0" dirty="0">
                <a:solidFill>
                  <a:schemeClr val="tx1"/>
                </a:solidFill>
              </a:rPr>
              <a:t>检</a:t>
            </a:r>
            <a:r>
              <a:rPr lang="zh-CN" altLang="en-US" sz="1600" b="0" dirty="0" smtClean="0">
                <a:solidFill>
                  <a:schemeClr val="tx1"/>
                </a:solidFill>
              </a:rPr>
              <a:t>查内</a:t>
            </a:r>
            <a:r>
              <a:rPr lang="zh-CN" altLang="en-US" sz="1600" b="0" dirty="0">
                <a:solidFill>
                  <a:schemeClr val="tx1"/>
                </a:solidFill>
              </a:rPr>
              <a:t>容</a:t>
            </a:r>
          </a:p>
          <a:p>
            <a:r>
              <a:rPr lang="zh-CN" altLang="en-US" sz="1600" b="0" dirty="0">
                <a:solidFill>
                  <a:schemeClr val="tx1"/>
                </a:solidFill>
              </a:rPr>
              <a:t>（1</a:t>
            </a:r>
            <a:r>
              <a:rPr lang="zh-CN" altLang="en-US" sz="1600" b="0" dirty="0" smtClean="0">
                <a:solidFill>
                  <a:schemeClr val="tx1"/>
                </a:solidFill>
              </a:rPr>
              <a:t>）是</a:t>
            </a:r>
            <a:r>
              <a:rPr lang="zh-CN" altLang="en-US" sz="1600" b="0" dirty="0">
                <a:solidFill>
                  <a:schemeClr val="tx1"/>
                </a:solidFill>
              </a:rPr>
              <a:t>否建</a:t>
            </a:r>
            <a:r>
              <a:rPr lang="zh-CN" altLang="en-US" sz="1600" b="0" dirty="0" smtClean="0">
                <a:solidFill>
                  <a:schemeClr val="tx1"/>
                </a:solidFill>
              </a:rPr>
              <a:t>立、是否健全放</a:t>
            </a:r>
            <a:r>
              <a:rPr lang="zh-CN" altLang="en-US" sz="1600" b="0" dirty="0">
                <a:solidFill>
                  <a:schemeClr val="tx1"/>
                </a:solidFill>
              </a:rPr>
              <a:t>射卫生管理档案；</a:t>
            </a:r>
          </a:p>
          <a:p>
            <a:r>
              <a:rPr lang="zh-CN" altLang="en-US" sz="1600" b="0" dirty="0" smtClean="0">
                <a:solidFill>
                  <a:schemeClr val="tx1"/>
                </a:solidFill>
              </a:rPr>
              <a:t>放</a:t>
            </a:r>
            <a:r>
              <a:rPr lang="zh-CN" altLang="en-US" sz="1600" b="0" dirty="0">
                <a:solidFill>
                  <a:schemeClr val="tx1"/>
                </a:solidFill>
              </a:rPr>
              <a:t>射卫生管理档</a:t>
            </a:r>
            <a:r>
              <a:rPr lang="zh-CN" altLang="en-US" sz="1600" b="0" dirty="0" smtClean="0">
                <a:solidFill>
                  <a:schemeClr val="tx1"/>
                </a:solidFill>
              </a:rPr>
              <a:t>案内</a:t>
            </a:r>
            <a:r>
              <a:rPr lang="zh-CN" altLang="en-US" sz="1600" b="0" dirty="0">
                <a:solidFill>
                  <a:schemeClr val="tx1"/>
                </a:solidFill>
              </a:rPr>
              <a:t>容应包括：</a:t>
            </a:r>
          </a:p>
          <a:p>
            <a:r>
              <a:rPr lang="zh-CN" altLang="en-US" sz="1200" b="0" dirty="0">
                <a:solidFill>
                  <a:schemeClr val="tx1"/>
                </a:solidFill>
              </a:rPr>
              <a:t>•放射卫生管理机构或者组织，配备专职或者兼职的职业卫生专业人员相关文件；</a:t>
            </a:r>
          </a:p>
          <a:p>
            <a:r>
              <a:rPr lang="zh-CN" altLang="en-US" sz="1200" b="0" dirty="0">
                <a:solidFill>
                  <a:schemeClr val="tx1"/>
                </a:solidFill>
              </a:rPr>
              <a:t>•放射性职业病防治计划和实施方案；</a:t>
            </a:r>
          </a:p>
          <a:p>
            <a:r>
              <a:rPr lang="zh-CN" altLang="en-US" sz="1200" b="0" dirty="0">
                <a:solidFill>
                  <a:schemeClr val="tx1"/>
                </a:solidFill>
              </a:rPr>
              <a:t>•放射卫生管理制度；</a:t>
            </a:r>
          </a:p>
          <a:p>
            <a:r>
              <a:rPr lang="zh-CN" altLang="en-US" sz="1200" b="0" dirty="0">
                <a:solidFill>
                  <a:schemeClr val="tx1"/>
                </a:solidFill>
              </a:rPr>
              <a:t>•质量控制与安全防护管理制度；</a:t>
            </a:r>
          </a:p>
          <a:p>
            <a:r>
              <a:rPr lang="zh-CN" altLang="en-US" sz="1200" b="0" dirty="0">
                <a:solidFill>
                  <a:schemeClr val="tx1"/>
                </a:solidFill>
              </a:rPr>
              <a:t>•危害因素监测及评价制度；</a:t>
            </a:r>
          </a:p>
          <a:p>
            <a:r>
              <a:rPr lang="zh-CN" altLang="en-US" sz="1200" b="0" dirty="0">
                <a:solidFill>
                  <a:schemeClr val="tx1"/>
                </a:solidFill>
              </a:rPr>
              <a:t>•危害因素监测及评价结果；</a:t>
            </a:r>
          </a:p>
          <a:p>
            <a:r>
              <a:rPr lang="zh-CN" altLang="en-US" sz="1200" b="0" dirty="0">
                <a:solidFill>
                  <a:schemeClr val="tx1"/>
                </a:solidFill>
              </a:rPr>
              <a:t>•放射工作人员的职业健康监护制度；</a:t>
            </a:r>
          </a:p>
          <a:p>
            <a:r>
              <a:rPr lang="zh-CN" altLang="en-US" sz="1200" b="0" dirty="0">
                <a:solidFill>
                  <a:schemeClr val="tx1"/>
                </a:solidFill>
              </a:rPr>
              <a:t>•放射事故应急处理预案；组织演练记录资料；</a:t>
            </a:r>
          </a:p>
          <a:p>
            <a:r>
              <a:rPr lang="zh-CN" altLang="en-US" sz="1200" b="0" dirty="0">
                <a:solidFill>
                  <a:schemeClr val="tx1"/>
                </a:solidFill>
              </a:rPr>
              <a:t>•落实放射诊疗和放射防护管理制度资</a:t>
            </a:r>
            <a:r>
              <a:rPr lang="zh-CN" altLang="en-US" sz="1200" b="0" dirty="0" smtClean="0">
                <a:solidFill>
                  <a:schemeClr val="tx1"/>
                </a:solidFill>
              </a:rPr>
              <a:t>料等。</a:t>
            </a:r>
            <a:endParaRPr lang="en-US" altLang="zh-CN" sz="1200" b="0" dirty="0" smtClean="0">
              <a:solidFill>
                <a:schemeClr val="tx1"/>
              </a:solidFill>
            </a:endParaRPr>
          </a:p>
          <a:p>
            <a:endParaRPr lang="en-US" altLang="zh-CN" sz="1200" dirty="0" smtClean="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0848" y="654341"/>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a:xfrm>
            <a:off x="457200" y="1761688"/>
            <a:ext cx="8229600" cy="4366062"/>
          </a:xfrm>
        </p:spPr>
        <p:txBody>
          <a:bodyPr/>
          <a:lstStyle/>
          <a:p>
            <a:r>
              <a:rPr lang="zh-CN" altLang="en-US" sz="1600" b="0" dirty="0">
                <a:solidFill>
                  <a:schemeClr val="tx1"/>
                </a:solidFill>
              </a:rPr>
              <a:t>（</a:t>
            </a:r>
            <a:r>
              <a:rPr lang="en-US" altLang="zh-CN" sz="1600" b="0" dirty="0">
                <a:solidFill>
                  <a:schemeClr val="tx1"/>
                </a:solidFill>
              </a:rPr>
              <a:t>2</a:t>
            </a:r>
            <a:r>
              <a:rPr lang="zh-CN" altLang="en-US" sz="1600" b="0" dirty="0" smtClean="0">
                <a:solidFill>
                  <a:schemeClr val="tx1"/>
                </a:solidFill>
              </a:rPr>
              <a:t>）培训档案的检查</a:t>
            </a:r>
            <a:endParaRPr lang="en-US" altLang="zh-CN" sz="16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是</a:t>
            </a:r>
            <a:r>
              <a:rPr lang="zh-CN" altLang="en-US" sz="1600" b="0" dirty="0">
                <a:solidFill>
                  <a:schemeClr val="tx1"/>
                </a:solidFill>
              </a:rPr>
              <a:t>否建</a:t>
            </a:r>
            <a:r>
              <a:rPr lang="zh-CN" altLang="en-US" sz="1600" b="0" dirty="0" smtClean="0">
                <a:solidFill>
                  <a:schemeClr val="tx1"/>
                </a:solidFill>
              </a:rPr>
              <a:t>立、健全并</a:t>
            </a:r>
            <a:r>
              <a:rPr lang="zh-CN" altLang="en-US" sz="1600" b="0" dirty="0">
                <a:solidFill>
                  <a:schemeClr val="tx1"/>
                </a:solidFill>
              </a:rPr>
              <a:t>按照规定妥善保存培训档案</a:t>
            </a:r>
            <a:r>
              <a:rPr lang="zh-CN" altLang="en-US" sz="1600" b="0" dirty="0" smtClean="0">
                <a:solidFill>
                  <a:schemeClr val="tx1"/>
                </a:solidFill>
              </a:rPr>
              <a:t>。</a:t>
            </a:r>
            <a:endParaRPr lang="en-US" altLang="zh-CN" sz="1600" b="0" dirty="0" smtClean="0">
              <a:solidFill>
                <a:schemeClr val="tx1"/>
              </a:solidFill>
            </a:endParaRPr>
          </a:p>
          <a:p>
            <a:r>
              <a:rPr lang="en-US" altLang="zh-CN" sz="1400" b="0" dirty="0" smtClean="0">
                <a:solidFill>
                  <a:schemeClr val="tx1"/>
                </a:solidFill>
                <a:latin typeface="宋体" panose="02010600030101010101" pitchFamily="2" charset="-122"/>
              </a:rPr>
              <a:t>《</a:t>
            </a:r>
            <a:r>
              <a:rPr lang="zh-CN" altLang="en-US" sz="1400" b="0" dirty="0" smtClean="0">
                <a:solidFill>
                  <a:schemeClr val="tx1"/>
                </a:solidFill>
                <a:latin typeface="宋体" panose="02010600030101010101" pitchFamily="2" charset="-122"/>
              </a:rPr>
              <a:t>放射工作人员职业健康管理办法</a:t>
            </a:r>
            <a:r>
              <a:rPr lang="en-US" altLang="zh-CN" sz="1400" b="0" dirty="0" smtClean="0">
                <a:solidFill>
                  <a:schemeClr val="tx1"/>
                </a:solidFill>
                <a:latin typeface="宋体" panose="02010600030101010101" pitchFamily="2" charset="-122"/>
              </a:rPr>
              <a:t>》</a:t>
            </a:r>
            <a:r>
              <a:rPr lang="zh-CN" altLang="en-US" sz="1400" b="0" dirty="0" smtClean="0">
                <a:solidFill>
                  <a:schemeClr val="tx1"/>
                </a:solidFill>
                <a:latin typeface="宋体" panose="02010600030101010101" pitchFamily="2" charset="-122"/>
              </a:rPr>
              <a:t>规定：放射工作单位应当定期组织本单位的放射工作人员接受放射防护和有关法律知识培训。放射工作人员两次培训的时间间隔不超过</a:t>
            </a:r>
            <a:r>
              <a:rPr lang="en-US" altLang="zh-CN" sz="1400" b="0" dirty="0" smtClean="0">
                <a:solidFill>
                  <a:schemeClr val="tx1"/>
                </a:solidFill>
                <a:latin typeface="宋体" panose="02010600030101010101" pitchFamily="2" charset="-122"/>
              </a:rPr>
              <a:t>2</a:t>
            </a:r>
            <a:r>
              <a:rPr lang="zh-CN" altLang="en-US" sz="1400" b="0" dirty="0" smtClean="0">
                <a:solidFill>
                  <a:schemeClr val="tx1"/>
                </a:solidFill>
                <a:latin typeface="宋体" panose="02010600030101010101" pitchFamily="2" charset="-122"/>
              </a:rPr>
              <a:t>年，每次培训时间不少于</a:t>
            </a:r>
            <a:r>
              <a:rPr lang="en-US" altLang="zh-CN" sz="1400" b="0" dirty="0" smtClean="0">
                <a:solidFill>
                  <a:schemeClr val="tx1"/>
                </a:solidFill>
                <a:latin typeface="宋体" panose="02010600030101010101" pitchFamily="2" charset="-122"/>
              </a:rPr>
              <a:t>2</a:t>
            </a:r>
            <a:r>
              <a:rPr lang="zh-CN" altLang="en-US" sz="1400" b="0" dirty="0" smtClean="0">
                <a:solidFill>
                  <a:schemeClr val="tx1"/>
                </a:solidFill>
                <a:latin typeface="宋体" panose="02010600030101010101" pitchFamily="2" charset="-122"/>
              </a:rPr>
              <a:t>天。</a:t>
            </a:r>
            <a:endParaRPr lang="en-US" altLang="zh-CN" sz="1400" b="0" dirty="0" smtClean="0">
              <a:solidFill>
                <a:schemeClr val="tx1"/>
              </a:solidFill>
              <a:latin typeface="宋体" panose="02010600030101010101" pitchFamily="2" charset="-122"/>
            </a:endParaRPr>
          </a:p>
          <a:p>
            <a:endParaRPr lang="en-US" altLang="zh-CN" sz="1600" b="0" dirty="0" smtClean="0">
              <a:solidFill>
                <a:schemeClr val="tx1"/>
              </a:solidFill>
            </a:endParaRPr>
          </a:p>
          <a:p>
            <a:r>
              <a:rPr lang="zh-CN" altLang="en-US" sz="1600" b="0" dirty="0" smtClean="0">
                <a:solidFill>
                  <a:schemeClr val="tx1"/>
                </a:solidFill>
              </a:rPr>
              <a:t>检查培训档案是否包括：每次培训的课程名称、培训时间、培训时间间隔、考试或考核成绩等资料。</a:t>
            </a:r>
            <a:endParaRPr lang="zh-CN" altLang="en-US" sz="1600" b="0" dirty="0">
              <a:solidFill>
                <a:schemeClr val="tx1"/>
              </a:solidFill>
            </a:endParaRPr>
          </a:p>
          <a:p>
            <a:endParaRPr lang="en-US" altLang="zh-CN" sz="1600" b="0" dirty="0" smtClean="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0848" y="654341"/>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rmAutofit/>
          </a:bodyPr>
          <a:lstStyle/>
          <a:p>
            <a:pPr lvl="1">
              <a:buClr>
                <a:srgbClr val="FF0000"/>
              </a:buClr>
              <a:buNone/>
            </a:pPr>
            <a:r>
              <a:rPr lang="zh-CN" altLang="en-US" sz="1600" dirty="0" smtClean="0"/>
              <a:t>（</a:t>
            </a:r>
            <a:r>
              <a:rPr lang="en-US" altLang="zh-CN" sz="1600" dirty="0" smtClean="0"/>
              <a:t>3</a:t>
            </a:r>
            <a:r>
              <a:rPr lang="zh-CN" altLang="en-US" sz="1600" dirty="0" smtClean="0"/>
              <a:t>）个人剂量监测档案的检查。</a:t>
            </a:r>
            <a:endParaRPr lang="en-US" altLang="zh-CN" sz="1600" dirty="0" smtClean="0"/>
          </a:p>
          <a:p>
            <a:endParaRPr lang="zh-CN" altLang="en-US" sz="1600" dirty="0" smtClean="0"/>
          </a:p>
          <a:p>
            <a:r>
              <a:rPr lang="zh-CN" altLang="en-US" sz="1600" b="0" dirty="0" smtClean="0">
                <a:solidFill>
                  <a:schemeClr val="tx1"/>
                </a:solidFill>
              </a:rPr>
              <a:t>检查是否建立并保存放射工作人员的个人剂量监测档案。</a:t>
            </a:r>
            <a:endParaRPr lang="en-US" altLang="zh-CN" sz="1600" b="0" dirty="0" smtClean="0">
              <a:solidFill>
                <a:schemeClr val="tx1"/>
              </a:solidFill>
            </a:endParaRPr>
          </a:p>
          <a:p>
            <a:r>
              <a:rPr lang="zh-CN" altLang="en-US" sz="1400" b="0" dirty="0" smtClean="0">
                <a:solidFill>
                  <a:schemeClr val="tx1"/>
                </a:solidFill>
              </a:rPr>
              <a:t>个人剂量监测档案应包括：常规监测的方法和结果等相关资料；应急或者事故中受到照射的剂量和调查报告等相关资料。</a:t>
            </a:r>
            <a:endParaRPr lang="en-US" altLang="zh-CN" sz="14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监测周期是否符合要求。</a:t>
            </a:r>
            <a:endParaRPr lang="en-US" altLang="zh-CN" sz="1600" b="0" dirty="0" smtClean="0">
              <a:solidFill>
                <a:schemeClr val="tx1"/>
              </a:solidFill>
            </a:endParaRPr>
          </a:p>
          <a:p>
            <a:pPr marL="342900" lvl="1" indent="-342900">
              <a:buClr>
                <a:schemeClr val="tx1"/>
              </a:buClr>
              <a:buSzTx/>
              <a:buNone/>
            </a:pPr>
            <a:r>
              <a:rPr lang="en-US" altLang="zh-CN" sz="1600" dirty="0" smtClean="0">
                <a:latin typeface="楷体_GB2312" pitchFamily="49" charset="-122"/>
                <a:ea typeface="楷体_GB2312" pitchFamily="49" charset="-122"/>
              </a:rPr>
              <a:t>   </a:t>
            </a:r>
            <a:r>
              <a:rPr lang="zh-CN" altLang="en-US" sz="1600" dirty="0" smtClean="0">
                <a:latin typeface="楷体_GB2312" pitchFamily="49" charset="-122"/>
                <a:ea typeface="楷体_GB2312" pitchFamily="49" charset="-122"/>
              </a:rPr>
              <a:t>常规监测周期一般为１个月，也可视具体情况延长或缩短，但最长不得超过３个月。</a:t>
            </a:r>
            <a:endParaRPr lang="en-US" altLang="zh-CN" sz="1600" dirty="0" smtClean="0">
              <a:latin typeface="楷体_GB2312" pitchFamily="49" charset="-122"/>
              <a:ea typeface="楷体_GB2312" pitchFamily="49" charset="-122"/>
            </a:endParaRPr>
          </a:p>
          <a:p>
            <a:endParaRPr lang="en-US" altLang="zh-CN" sz="1600" b="0" dirty="0" smtClean="0">
              <a:solidFill>
                <a:schemeClr val="tx1"/>
              </a:solidFill>
            </a:endParaRPr>
          </a:p>
          <a:p>
            <a:endParaRPr lang="en-US" altLang="zh-CN" sz="1600" b="0" dirty="0" smtClean="0">
              <a:solidFill>
                <a:schemeClr val="bg2">
                  <a:lumMod val="60000"/>
                  <a:lumOff val="40000"/>
                </a:schemeClr>
              </a:solidFill>
              <a:latin typeface="宋体" panose="02010600030101010101" pitchFamily="2" charset="-122"/>
            </a:endParaRPr>
          </a:p>
          <a:p>
            <a:r>
              <a:rPr lang="zh-CN" altLang="en-US" sz="1600" b="0" dirty="0" smtClean="0">
                <a:solidFill>
                  <a:schemeClr val="tx1"/>
                </a:solidFill>
                <a:latin typeface="宋体" panose="02010600030101010101" pitchFamily="2" charset="-122"/>
              </a:rPr>
              <a:t>个人剂量异常情况的处理是否符合要求。</a:t>
            </a:r>
            <a:endParaRPr lang="en-US" altLang="zh-CN" sz="1600" b="0" dirty="0" smtClean="0">
              <a:solidFill>
                <a:schemeClr val="tx1"/>
              </a:solidFill>
            </a:endParaRPr>
          </a:p>
          <a:p>
            <a:pPr marL="342900" lvl="1" indent="-342900">
              <a:buClr>
                <a:schemeClr val="tx1"/>
              </a:buClr>
              <a:buSzTx/>
              <a:buNone/>
            </a:pPr>
            <a:r>
              <a:rPr lang="en-US" altLang="zh-CN" sz="1400" dirty="0" smtClean="0">
                <a:latin typeface="宋体" panose="02010600030101010101" pitchFamily="2" charset="-122"/>
              </a:rPr>
              <a:t>   </a:t>
            </a:r>
            <a:r>
              <a:rPr lang="zh-CN" altLang="en-US" sz="1400" dirty="0" smtClean="0">
                <a:solidFill>
                  <a:schemeClr val="tx2"/>
                </a:solidFill>
                <a:latin typeface="宋体" panose="02010600030101010101" pitchFamily="2" charset="-122"/>
              </a:rPr>
              <a:t>①当放射工作人员的年受照剂量</a:t>
            </a:r>
            <a:r>
              <a:rPr lang="zh-CN" altLang="en-US" sz="1400" dirty="0" smtClean="0">
                <a:solidFill>
                  <a:srgbClr val="FF0000"/>
                </a:solidFill>
                <a:latin typeface="宋体" panose="02010600030101010101" pitchFamily="2" charset="-122"/>
              </a:rPr>
              <a:t>小于</a:t>
            </a:r>
            <a:r>
              <a:rPr lang="en-US" altLang="zh-CN" sz="1400" dirty="0" smtClean="0">
                <a:solidFill>
                  <a:srgbClr val="FF0000"/>
                </a:solidFill>
                <a:latin typeface="宋体" panose="02010600030101010101" pitchFamily="2" charset="-122"/>
              </a:rPr>
              <a:t>5mSv</a:t>
            </a:r>
            <a:r>
              <a:rPr lang="zh-CN" altLang="en-US" sz="1400" dirty="0" smtClean="0">
                <a:solidFill>
                  <a:schemeClr val="tx2"/>
                </a:solidFill>
                <a:latin typeface="宋体" panose="02010600030101010101" pitchFamily="2" charset="-122"/>
              </a:rPr>
              <a:t>时，只需记录个人监测的剂量结果。</a:t>
            </a:r>
          </a:p>
          <a:p>
            <a:pPr algn="just">
              <a:lnSpc>
                <a:spcPct val="105000"/>
              </a:lnSpc>
              <a:buNone/>
            </a:pPr>
            <a:r>
              <a:rPr lang="zh-CN" altLang="en-US" sz="1400" b="0" dirty="0" smtClean="0">
                <a:solidFill>
                  <a:schemeClr val="tx2"/>
                </a:solidFill>
                <a:latin typeface="宋体" panose="02010600030101010101" pitchFamily="2" charset="-122"/>
              </a:rPr>
              <a:t>   </a:t>
            </a:r>
            <a:r>
              <a:rPr lang="en-US" altLang="en-US" sz="1400" b="0" dirty="0" smtClean="0">
                <a:solidFill>
                  <a:schemeClr val="tx2"/>
                </a:solidFill>
                <a:latin typeface="宋体" panose="02010600030101010101" pitchFamily="2" charset="-122"/>
              </a:rPr>
              <a:t>②</a:t>
            </a:r>
            <a:r>
              <a:rPr lang="zh-CN" altLang="en-US" sz="1400" b="0" dirty="0" smtClean="0">
                <a:solidFill>
                  <a:schemeClr val="tx2"/>
                </a:solidFill>
                <a:latin typeface="宋体" panose="02010600030101010101" pitchFamily="2" charset="-122"/>
              </a:rPr>
              <a:t>当放射工作人员的年受照剂量达到</a:t>
            </a:r>
            <a:r>
              <a:rPr lang="zh-CN" altLang="en-US" sz="1400" b="0" dirty="0" smtClean="0">
                <a:solidFill>
                  <a:srgbClr val="FF0000"/>
                </a:solidFill>
                <a:latin typeface="宋体" panose="02010600030101010101" pitchFamily="2" charset="-122"/>
              </a:rPr>
              <a:t>并超过</a:t>
            </a:r>
            <a:r>
              <a:rPr lang="en-US" altLang="zh-CN" sz="1400" b="0" dirty="0" smtClean="0">
                <a:solidFill>
                  <a:srgbClr val="FF0000"/>
                </a:solidFill>
                <a:latin typeface="宋体" panose="02010600030101010101" pitchFamily="2" charset="-122"/>
              </a:rPr>
              <a:t>5mSv</a:t>
            </a:r>
            <a:r>
              <a:rPr lang="zh-CN" altLang="en-US" sz="1400" b="0" dirty="0" smtClean="0">
                <a:solidFill>
                  <a:schemeClr val="tx2"/>
                </a:solidFill>
                <a:latin typeface="宋体" panose="02010600030101010101" pitchFamily="2" charset="-122"/>
              </a:rPr>
              <a:t>时，除应记录个人监测结果外，还应进一步进行调查。</a:t>
            </a:r>
          </a:p>
          <a:p>
            <a:pPr>
              <a:lnSpc>
                <a:spcPct val="105000"/>
              </a:lnSpc>
              <a:buNone/>
            </a:pPr>
            <a:r>
              <a:rPr lang="zh-CN" altLang="en-US" sz="1400" b="0" dirty="0" smtClean="0">
                <a:solidFill>
                  <a:schemeClr val="tx2"/>
                </a:solidFill>
                <a:latin typeface="宋体" panose="02010600030101010101" pitchFamily="2" charset="-122"/>
              </a:rPr>
              <a:t>   ③当放射工作人员的</a:t>
            </a:r>
            <a:r>
              <a:rPr lang="zh-CN" altLang="en-US" sz="1400" b="0" dirty="0" smtClean="0">
                <a:solidFill>
                  <a:srgbClr val="FF0000"/>
                </a:solidFill>
                <a:latin typeface="宋体" panose="02010600030101010101" pitchFamily="2" charset="-122"/>
              </a:rPr>
              <a:t>年受照剂量大于年限值</a:t>
            </a:r>
            <a:r>
              <a:rPr lang="en-US" altLang="zh-CN" sz="1400" b="0" dirty="0" smtClean="0">
                <a:solidFill>
                  <a:srgbClr val="FF0000"/>
                </a:solidFill>
                <a:latin typeface="宋体" panose="02010600030101010101" pitchFamily="2" charset="-122"/>
              </a:rPr>
              <a:t>20mSv</a:t>
            </a:r>
            <a:r>
              <a:rPr lang="zh-CN" altLang="en-US" sz="1400" b="0" dirty="0" smtClean="0">
                <a:solidFill>
                  <a:schemeClr val="tx2"/>
                </a:solidFill>
                <a:latin typeface="宋体" panose="02010600030101010101" pitchFamily="2" charset="-122"/>
              </a:rPr>
              <a:t>时，除应记录个人监测结果外，还应估算人员主要受照器官或组织的当量剂量；必要时，尚需估算人员的有效剂量（全身），以进行安全评价，并查明原因，改进防护措施。</a:t>
            </a:r>
          </a:p>
          <a:p>
            <a:endParaRPr lang="zh-CN" altLang="en-US" sz="1400" dirty="0" smtClean="0"/>
          </a:p>
          <a:p>
            <a:endParaRPr lang="en-US" altLang="zh-CN" dirty="0" smtClean="0">
              <a:sym typeface="+mn-ea"/>
            </a:endParaRPr>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grpSp>
        <p:nvGrpSpPr>
          <p:cNvPr id="5" name="组合 173065"/>
          <p:cNvGrpSpPr/>
          <p:nvPr/>
        </p:nvGrpSpPr>
        <p:grpSpPr>
          <a:xfrm>
            <a:off x="999237" y="511728"/>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1600" b="0" dirty="0" smtClean="0">
                <a:solidFill>
                  <a:schemeClr val="tx1"/>
                </a:solidFill>
                <a:sym typeface="+mn-ea"/>
              </a:rPr>
              <a:t>（</a:t>
            </a:r>
            <a:r>
              <a:rPr lang="en-US" altLang="zh-CN" sz="1600" b="0" dirty="0" smtClean="0">
                <a:solidFill>
                  <a:schemeClr val="tx1"/>
                </a:solidFill>
                <a:sym typeface="+mn-ea"/>
              </a:rPr>
              <a:t>4</a:t>
            </a:r>
            <a:r>
              <a:rPr lang="zh-CN" altLang="en-US" sz="1600" b="0" dirty="0" smtClean="0">
                <a:solidFill>
                  <a:schemeClr val="tx1"/>
                </a:solidFill>
                <a:sym typeface="+mn-ea"/>
              </a:rPr>
              <a:t>）</a:t>
            </a:r>
            <a:r>
              <a:rPr lang="zh-CN" altLang="en-US" sz="1600" b="0" dirty="0" smtClean="0">
                <a:solidFill>
                  <a:schemeClr val="tx1"/>
                </a:solidFill>
              </a:rPr>
              <a:t>职业健康监护档案的检查</a:t>
            </a:r>
            <a:endParaRPr lang="en-US" altLang="zh-CN" sz="16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是否建立健全并保存</a:t>
            </a:r>
            <a:r>
              <a:rPr lang="zh-CN" altLang="en-US" sz="1600" b="0" dirty="0" smtClean="0">
                <a:solidFill>
                  <a:schemeClr val="tx1"/>
                </a:solidFill>
                <a:sym typeface="+mn-ea"/>
              </a:rPr>
              <a:t>放射工作人员的</a:t>
            </a:r>
            <a:r>
              <a:rPr lang="zh-CN" altLang="en-US" sz="1600" b="0" dirty="0" smtClean="0">
                <a:solidFill>
                  <a:schemeClr val="tx1"/>
                </a:solidFill>
              </a:rPr>
              <a:t>职业健康监护档案</a:t>
            </a:r>
          </a:p>
          <a:p>
            <a:pPr>
              <a:buNone/>
            </a:pPr>
            <a:r>
              <a:rPr lang="en-US" altLang="zh-CN" sz="1600" b="0" dirty="0" smtClean="0">
                <a:solidFill>
                  <a:schemeClr val="tx1"/>
                </a:solidFill>
              </a:rPr>
              <a:t>    </a:t>
            </a:r>
          </a:p>
          <a:p>
            <a:pPr>
              <a:buNone/>
            </a:pPr>
            <a:r>
              <a:rPr lang="en-US" altLang="zh-CN" sz="1400" b="0" dirty="0" smtClean="0">
                <a:solidFill>
                  <a:schemeClr val="tx1"/>
                </a:solidFill>
              </a:rPr>
              <a:t> </a:t>
            </a:r>
            <a:r>
              <a:rPr lang="zh-CN" altLang="en-US" sz="1400" b="0" dirty="0" smtClean="0">
                <a:solidFill>
                  <a:schemeClr val="tx1"/>
                </a:solidFill>
              </a:rPr>
              <a:t>职业健康监护档案是否包括以下内容：</a:t>
            </a:r>
          </a:p>
          <a:p>
            <a:pPr>
              <a:buNone/>
            </a:pPr>
            <a:r>
              <a:rPr lang="zh-CN" altLang="en-US" sz="1400" b="0" dirty="0" smtClean="0">
                <a:solidFill>
                  <a:schemeClr val="tx1"/>
                </a:solidFill>
              </a:rPr>
              <a:t>•   职业史、既往病史、职业照射接触史、应急照射、事故照射史；历次职业健康检查结果及评价处理意见；职业性放射性疾病诊断与诊断鉴定、治疗、医学随访观察等健康资料；怀孕声明；工伤鉴定意见或结论。</a:t>
            </a:r>
          </a:p>
          <a:p>
            <a:pPr>
              <a:buNone/>
            </a:pPr>
            <a:endParaRPr lang="zh-CN" altLang="en-US" sz="1600" b="0" dirty="0" smtClean="0">
              <a:solidFill>
                <a:schemeClr val="tx1"/>
              </a:solidFill>
            </a:endParaRPr>
          </a:p>
          <a:p>
            <a:pPr>
              <a:buNone/>
            </a:pPr>
            <a:endParaRPr lang="zh-CN" altLang="en-US" sz="1600" b="0" dirty="0" smtClean="0">
              <a:solidFill>
                <a:schemeClr val="tx1"/>
              </a:solidFill>
            </a:endParaRPr>
          </a:p>
          <a:p>
            <a:pPr>
              <a:buNone/>
            </a:pPr>
            <a:endParaRPr lang="zh-CN" altLang="en-US" sz="1600" b="0" dirty="0" smtClean="0">
              <a:solidFill>
                <a:schemeClr val="tx1"/>
              </a:solidFill>
            </a:endParaRPr>
          </a:p>
          <a:p>
            <a:pPr>
              <a:buNone/>
            </a:pPr>
            <a:endParaRPr lang="zh-CN" altLang="en-US" sz="1600" b="0" dirty="0" smtClean="0">
              <a:solidFill>
                <a:schemeClr val="tx1"/>
              </a:solidFill>
            </a:endParaRPr>
          </a:p>
          <a:p>
            <a:pPr>
              <a:buNone/>
            </a:pPr>
            <a:endParaRPr lang="zh-CN" altLang="en-US" sz="1600" b="0" dirty="0" smtClean="0">
              <a:solidFill>
                <a:schemeClr val="tx1"/>
              </a:solidFill>
            </a:endParaRPr>
          </a:p>
          <a:p>
            <a:pPr>
              <a:buNone/>
            </a:pPr>
            <a:endParaRPr lang="zh-CN" altLang="zh-CN" sz="1600" b="0" dirty="0" smtClean="0">
              <a:solidFill>
                <a:schemeClr val="tx1"/>
              </a:solidFill>
            </a:endParaRPr>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grpSp>
        <p:nvGrpSpPr>
          <p:cNvPr id="5" name="组合 173065"/>
          <p:cNvGrpSpPr/>
          <p:nvPr/>
        </p:nvGrpSpPr>
        <p:grpSpPr>
          <a:xfrm>
            <a:off x="999237" y="511728"/>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endParaRPr lang="zh-CN" altLang="en-US"/>
          </a:p>
        </p:txBody>
      </p:sp>
      <p:sp>
        <p:nvSpPr>
          <p:cNvPr id="8" name="内容占位符 7"/>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grpSp>
        <p:nvGrpSpPr>
          <p:cNvPr id="2" name="组合 173065"/>
          <p:cNvGrpSpPr>
            <a:grpSpLocks noGrp="1"/>
          </p:cNvGrpSpPr>
          <p:nvPr/>
        </p:nvGrpSpPr>
        <p:grpSpPr>
          <a:xfrm>
            <a:off x="1417739" y="427838"/>
            <a:ext cx="4001550" cy="989799"/>
            <a:chOff x="608" y="752"/>
            <a:chExt cx="2577" cy="650"/>
          </a:xfrm>
        </p:grpSpPr>
        <p:grpSp>
          <p:nvGrpSpPr>
            <p:cNvPr id="3" name="组合 173059"/>
            <p:cNvGrpSpPr/>
            <p:nvPr/>
          </p:nvGrpSpPr>
          <p:grpSpPr>
            <a:xfrm>
              <a:off x="608" y="752"/>
              <a:ext cx="2577" cy="650"/>
              <a:chOff x="1488" y="1968"/>
              <a:chExt cx="432" cy="432"/>
            </a:xfrm>
          </p:grpSpPr>
          <p:grpSp>
            <p:nvGrpSpPr>
              <p:cNvPr id="5" name="组合 173060"/>
              <p:cNvGrpSpPr/>
              <p:nvPr/>
            </p:nvGrpSpPr>
            <p:grpSpPr>
              <a:xfrm>
                <a:off x="1488" y="1968"/>
                <a:ext cx="432" cy="432"/>
                <a:chOff x="2016" y="1920"/>
                <a:chExt cx="1680" cy="1680"/>
              </a:xfrm>
            </p:grpSpPr>
            <p:sp>
              <p:nvSpPr>
                <p:cNvPr id="23" name="椭圆 22"/>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24" name="任意多边形 23"/>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22"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20" name="矩形 19"/>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
        <p:nvSpPr>
          <p:cNvPr id="6" name="矩形 5"/>
          <p:cNvSpPr/>
          <p:nvPr/>
        </p:nvSpPr>
        <p:spPr>
          <a:xfrm>
            <a:off x="805343" y="3179427"/>
            <a:ext cx="7826929" cy="2062103"/>
          </a:xfrm>
          <a:prstGeom prst="rect">
            <a:avLst/>
          </a:prstGeom>
        </p:spPr>
        <p:txBody>
          <a:bodyPr wrap="square">
            <a:spAutoFit/>
          </a:bodyPr>
          <a:lstStyle/>
          <a:p>
            <a:r>
              <a:rPr lang="zh-CN" altLang="zh-CN" sz="1600" dirty="0" smtClean="0"/>
              <a:t>检查</a:t>
            </a:r>
            <a:r>
              <a:rPr lang="en-US" altLang="zh-CN" sz="1600" dirty="0" smtClean="0"/>
              <a:t> </a:t>
            </a:r>
            <a:r>
              <a:rPr lang="zh-CN" altLang="zh-CN" sz="1600" dirty="0" smtClean="0"/>
              <a:t>放射工作人员职业健康监护，是否按照相关规定进行了职业健康检查（岗前、岗间），</a:t>
            </a:r>
            <a:r>
              <a:rPr lang="zh-CN" altLang="en-US" sz="1600" dirty="0" smtClean="0">
                <a:solidFill>
                  <a:schemeClr val="tx2"/>
                </a:solidFill>
                <a:latin typeface="宋体" panose="02010600030101010101" pitchFamily="2" charset="-122"/>
                <a:sym typeface="+mn-ea"/>
              </a:rPr>
              <a:t>两次检查的时间</a:t>
            </a:r>
            <a:r>
              <a:rPr lang="zh-CN" altLang="en-US" sz="1600" dirty="0" smtClean="0">
                <a:solidFill>
                  <a:srgbClr val="CC3300"/>
                </a:solidFill>
                <a:latin typeface="宋体" panose="02010600030101010101" pitchFamily="2" charset="-122"/>
                <a:sym typeface="+mn-ea"/>
              </a:rPr>
              <a:t>间隔是否符合要求</a:t>
            </a:r>
            <a:r>
              <a:rPr lang="zh-CN" altLang="zh-CN" sz="1600" dirty="0" smtClean="0"/>
              <a:t>；</a:t>
            </a:r>
          </a:p>
          <a:p>
            <a:pPr lvl="0"/>
            <a:endParaRPr lang="en-US" altLang="zh-CN" sz="1600" dirty="0" smtClean="0"/>
          </a:p>
          <a:p>
            <a:pPr lvl="0"/>
            <a:r>
              <a:rPr lang="zh-CN" altLang="zh-CN" sz="1600" dirty="0" smtClean="0"/>
              <a:t>是否有复查和医学随访观察的，是否及时予以安排，</a:t>
            </a:r>
            <a:endParaRPr lang="en-US" altLang="zh-CN" sz="1600" dirty="0" smtClean="0"/>
          </a:p>
          <a:p>
            <a:pPr lvl="0"/>
            <a:endParaRPr lang="en-US" altLang="zh-CN" sz="1600" dirty="0" smtClean="0"/>
          </a:p>
          <a:p>
            <a:pPr lvl="0"/>
            <a:r>
              <a:rPr lang="zh-CN" altLang="zh-CN" sz="1600" dirty="0" smtClean="0"/>
              <a:t>有不宜继续从事放射工作的人员，是否及时调离放射工作岗位，并妥善安置；</a:t>
            </a:r>
          </a:p>
          <a:p>
            <a:pPr lvl="0"/>
            <a:endParaRPr lang="en-US" altLang="zh-CN" sz="1600" dirty="0" smtClean="0"/>
          </a:p>
          <a:p>
            <a:pPr lvl="0"/>
            <a:r>
              <a:rPr lang="zh-CN" altLang="zh-CN" sz="1600" dirty="0" smtClean="0"/>
              <a:t>职业健康检查结果是否书面告知放射工作人员</a:t>
            </a:r>
            <a:r>
              <a:rPr lang="zh-CN" altLang="en-US" sz="1600" dirty="0" smtClean="0"/>
              <a:t>。</a:t>
            </a:r>
            <a:endParaRPr lang="zh-CN" altLang="en-US" sz="1600" dirty="0"/>
          </a:p>
        </p:txBody>
      </p:sp>
      <p:sp>
        <p:nvSpPr>
          <p:cNvPr id="10" name="圆角矩形 9"/>
          <p:cNvSpPr/>
          <p:nvPr/>
        </p:nvSpPr>
        <p:spPr>
          <a:xfrm>
            <a:off x="1702965" y="1417637"/>
            <a:ext cx="5712903" cy="15351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400" dirty="0" smtClean="0">
                <a:solidFill>
                  <a:srgbClr val="FF0000"/>
                </a:solidFill>
                <a:latin typeface="宋体" panose="02010600030101010101" pitchFamily="2" charset="-122"/>
                <a:sym typeface="+mn-ea"/>
              </a:rPr>
              <a:t>医疗机构应当按照有关规定和标准，对放射诊疗工作人员进行上岗前、在岗期间和离岗时的健康检查，定期进行专业及防护知识培训，并分别建立个人剂量、职业健康管理和教育培训档案。放射工作单位应当组织上岗后的放射工作人员定期进行职业健康检查，两次检查的时间间隔不应超过</a:t>
            </a:r>
            <a:r>
              <a:rPr lang="en-US" altLang="zh-CN" sz="1400" dirty="0" smtClean="0">
                <a:solidFill>
                  <a:srgbClr val="FF0000"/>
                </a:solidFill>
                <a:latin typeface="宋体" panose="02010600030101010101" pitchFamily="2" charset="-122"/>
                <a:sym typeface="+mn-ea"/>
              </a:rPr>
              <a:t>2</a:t>
            </a:r>
            <a:r>
              <a:rPr lang="zh-CN" altLang="en-US" sz="1400" dirty="0" smtClean="0">
                <a:solidFill>
                  <a:srgbClr val="FF0000"/>
                </a:solidFill>
                <a:latin typeface="宋体" panose="02010600030101010101" pitchFamily="2" charset="-122"/>
                <a:sym typeface="+mn-ea"/>
              </a:rPr>
              <a:t>年，必要时可增加临时性检查。</a:t>
            </a:r>
            <a:endParaRPr lang="zh-CN" altLang="en-US" sz="1400"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lvl="0"/>
            <a:r>
              <a:rPr lang="zh-CN" altLang="zh-CN" sz="1400" b="0" dirty="0" smtClean="0">
                <a:solidFill>
                  <a:schemeClr val="tx1"/>
                </a:solidFill>
              </a:rPr>
              <a:t>检查</a:t>
            </a:r>
            <a:r>
              <a:rPr lang="en-US" altLang="zh-CN" sz="1400" b="0" dirty="0" smtClean="0">
                <a:solidFill>
                  <a:schemeClr val="tx1"/>
                </a:solidFill>
              </a:rPr>
              <a:t> </a:t>
            </a:r>
            <a:r>
              <a:rPr lang="zh-CN" altLang="zh-CN" sz="1400" b="0" dirty="0" smtClean="0">
                <a:solidFill>
                  <a:schemeClr val="tx1"/>
                </a:solidFill>
              </a:rPr>
              <a:t>放射工作人员职业健康检查报告，检查项目是否符合要求</a:t>
            </a:r>
            <a:r>
              <a:rPr lang="zh-CN" altLang="en-US" sz="1400" b="0" dirty="0" smtClean="0">
                <a:solidFill>
                  <a:schemeClr val="tx1"/>
                </a:solidFill>
              </a:rPr>
              <a:t>。</a:t>
            </a:r>
            <a:r>
              <a:rPr lang="zh-CN" altLang="zh-CN" sz="1400" b="0" dirty="0" smtClean="0">
                <a:solidFill>
                  <a:schemeClr val="tx1"/>
                </a:solidFill>
              </a:rPr>
              <a:t>（依据</a:t>
            </a:r>
            <a:r>
              <a:rPr lang="en-US" altLang="zh-CN" sz="1400" b="0" dirty="0" smtClean="0">
                <a:solidFill>
                  <a:schemeClr val="tx1"/>
                </a:solidFill>
              </a:rPr>
              <a:t>《</a:t>
            </a:r>
            <a:r>
              <a:rPr lang="zh-CN" altLang="en-US" sz="1400" b="0" dirty="0" smtClean="0">
                <a:solidFill>
                  <a:schemeClr val="tx1"/>
                </a:solidFill>
              </a:rPr>
              <a:t>放射工作人员职业健康技术规范</a:t>
            </a:r>
            <a:r>
              <a:rPr lang="en-US" altLang="zh-CN" sz="1400" b="0" dirty="0" smtClean="0">
                <a:solidFill>
                  <a:schemeClr val="tx1"/>
                </a:solidFill>
              </a:rPr>
              <a:t>》(GBZ235-2011)</a:t>
            </a:r>
          </a:p>
          <a:p>
            <a:endParaRPr lang="zh-CN" altLang="en-US" dirty="0"/>
          </a:p>
        </p:txBody>
      </p:sp>
      <p:sp>
        <p:nvSpPr>
          <p:cNvPr id="4" name="日期占位符 3"/>
          <p:cNvSpPr>
            <a:spLocks noGrp="1"/>
          </p:cNvSpPr>
          <p:nvPr>
            <p:ph type="dt" sz="half" idx="10"/>
          </p:nvPr>
        </p:nvSpPr>
        <p:spPr/>
        <p:txBody>
          <a:bodyPr/>
          <a:lstStyle/>
          <a:p>
            <a:pPr lvl="0"/>
            <a:r>
              <a:rPr lang="en-US" altLang="ko-KR" dirty="0" smtClean="0"/>
              <a:t>LOGO</a:t>
            </a:r>
            <a:endParaRPr lang="en-US" altLang="ko-KR" dirty="0"/>
          </a:p>
        </p:txBody>
      </p:sp>
      <p:grpSp>
        <p:nvGrpSpPr>
          <p:cNvPr id="5" name="组合 173065"/>
          <p:cNvGrpSpPr/>
          <p:nvPr/>
        </p:nvGrpSpPr>
        <p:grpSpPr>
          <a:xfrm>
            <a:off x="957292" y="595618"/>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1" name="椭圆 10"/>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2" name="任意多边形 11"/>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0"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8" name="矩形 7"/>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pic>
        <p:nvPicPr>
          <p:cNvPr id="13" name="Picture 3"/>
          <p:cNvPicPr>
            <a:picLocks noChangeAspect="1" noChangeArrowheads="1"/>
          </p:cNvPicPr>
          <p:nvPr/>
        </p:nvPicPr>
        <p:blipFill>
          <a:blip r:embed="rId2" cstate="print"/>
          <a:srcRect/>
          <a:stretch>
            <a:fillRect/>
          </a:stretch>
        </p:blipFill>
        <p:spPr>
          <a:xfrm>
            <a:off x="1275127" y="2357307"/>
            <a:ext cx="6744748" cy="388410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1600" b="0" dirty="0" smtClean="0">
                <a:solidFill>
                  <a:schemeClr val="tx1"/>
                </a:solidFill>
              </a:rPr>
              <a:t>（</a:t>
            </a:r>
            <a:r>
              <a:rPr lang="en-US" altLang="zh-CN" sz="1600" b="0" dirty="0" smtClean="0">
                <a:solidFill>
                  <a:schemeClr val="tx1"/>
                </a:solidFill>
              </a:rPr>
              <a:t>5</a:t>
            </a:r>
            <a:r>
              <a:rPr lang="zh-CN" altLang="en-US" sz="1600" b="0" dirty="0" smtClean="0">
                <a:solidFill>
                  <a:schemeClr val="tx1"/>
                </a:solidFill>
                <a:ea typeface="宋体" panose="02010600030101010101" pitchFamily="2" charset="-122"/>
              </a:rPr>
              <a:t>）</a:t>
            </a:r>
            <a:r>
              <a:rPr lang="zh-CN" altLang="en-US" sz="1600" b="0" dirty="0" smtClean="0">
                <a:solidFill>
                  <a:schemeClr val="tx1"/>
                </a:solidFill>
              </a:rPr>
              <a:t>查看</a:t>
            </a:r>
            <a:r>
              <a:rPr lang="en-US" altLang="zh-CN" sz="1600" b="0" dirty="0" smtClean="0">
                <a:solidFill>
                  <a:schemeClr val="tx1"/>
                </a:solidFill>
              </a:rPr>
              <a:t> </a:t>
            </a:r>
            <a:r>
              <a:rPr lang="zh-CN" altLang="en-US" sz="1600" b="0" dirty="0" smtClean="0">
                <a:solidFill>
                  <a:schemeClr val="tx1"/>
                </a:solidFill>
              </a:rPr>
              <a:t>机房的放射防护检测报告是否符合标准要求。</a:t>
            </a:r>
            <a:endParaRPr lang="en-US" altLang="zh-CN" sz="1600" b="0" dirty="0" smtClean="0">
              <a:solidFill>
                <a:schemeClr val="tx1"/>
              </a:solidFill>
            </a:endParaRPr>
          </a:p>
          <a:p>
            <a:endParaRPr lang="en-US" altLang="zh-CN" sz="1600" b="0" dirty="0" smtClean="0">
              <a:solidFill>
                <a:schemeClr val="tx1"/>
              </a:solidFill>
            </a:endParaRPr>
          </a:p>
          <a:p>
            <a:r>
              <a:rPr lang="en-US" altLang="zh-CN" sz="1600" b="0" dirty="0" smtClean="0">
                <a:solidFill>
                  <a:schemeClr val="tx1"/>
                </a:solidFill>
              </a:rPr>
              <a:t>1</a:t>
            </a:r>
            <a:r>
              <a:rPr lang="zh-CN" altLang="en-US" sz="1600" b="0" dirty="0" smtClean="0">
                <a:solidFill>
                  <a:schemeClr val="tx1"/>
                </a:solidFill>
              </a:rPr>
              <a:t>、查看报告检测机构的资质是否符合要求。（资质的有效期、资质范围）</a:t>
            </a:r>
            <a:endParaRPr lang="en-US" altLang="zh-CN" sz="1600" b="0" dirty="0" smtClean="0">
              <a:solidFill>
                <a:schemeClr val="tx1"/>
              </a:solidFill>
            </a:endParaRPr>
          </a:p>
          <a:p>
            <a:endParaRPr lang="en-US" altLang="zh-CN" sz="1600" b="0" dirty="0" smtClean="0">
              <a:solidFill>
                <a:schemeClr val="tx1"/>
              </a:solidFill>
            </a:endParaRPr>
          </a:p>
          <a:p>
            <a:r>
              <a:rPr lang="en-US" altLang="zh-CN" sz="1600" b="0" dirty="0" smtClean="0">
                <a:solidFill>
                  <a:schemeClr val="tx1"/>
                </a:solidFill>
              </a:rPr>
              <a:t>2</a:t>
            </a:r>
            <a:r>
              <a:rPr lang="zh-CN" altLang="en-US" sz="1600" b="0" dirty="0" smtClean="0">
                <a:solidFill>
                  <a:schemeClr val="tx1"/>
                </a:solidFill>
              </a:rPr>
              <a:t>、查看检测点是否全面、检测结果是否符合标准要求。</a:t>
            </a:r>
            <a:endParaRPr lang="en-US" altLang="zh-CN" sz="1600" b="0" dirty="0" smtClean="0">
              <a:solidFill>
                <a:schemeClr val="tx1"/>
              </a:solidFill>
            </a:endParaRPr>
          </a:p>
          <a:p>
            <a:r>
              <a:rPr lang="zh-CN" altLang="en-US" sz="1400" b="0" dirty="0" smtClean="0">
                <a:solidFill>
                  <a:schemeClr val="tx1"/>
                </a:solidFill>
                <a:sym typeface="+mn-ea"/>
              </a:rPr>
              <a:t>《医用X射线诊断放射防护</a:t>
            </a:r>
            <a:r>
              <a:rPr lang="zh-CN" altLang="zh-CN" sz="1400" b="0" dirty="0" smtClean="0">
                <a:solidFill>
                  <a:schemeClr val="tx1"/>
                </a:solidFill>
              </a:rPr>
              <a:t>要求</a:t>
            </a:r>
            <a:r>
              <a:rPr lang="zh-CN" altLang="en-US" sz="1400" b="0" dirty="0" smtClean="0">
                <a:solidFill>
                  <a:schemeClr val="tx1"/>
                </a:solidFill>
                <a:sym typeface="+mn-ea"/>
              </a:rPr>
              <a:t>》 </a:t>
            </a:r>
            <a:r>
              <a:rPr lang="en-US" altLang="zh-CN" sz="1400" b="0" dirty="0" smtClean="0">
                <a:solidFill>
                  <a:schemeClr val="tx1"/>
                </a:solidFill>
                <a:sym typeface="+mn-ea"/>
              </a:rPr>
              <a:t>(</a:t>
            </a:r>
            <a:r>
              <a:rPr lang="zh-CN" altLang="en-US" sz="1400" b="0" dirty="0" smtClean="0">
                <a:solidFill>
                  <a:schemeClr val="tx1"/>
                </a:solidFill>
                <a:sym typeface="+mn-ea"/>
              </a:rPr>
              <a:t>GBZ130-2013</a:t>
            </a:r>
            <a:r>
              <a:rPr lang="en-US" altLang="zh-CN" sz="1400" b="0" dirty="0" smtClean="0">
                <a:solidFill>
                  <a:schemeClr val="tx1"/>
                </a:solidFill>
                <a:sym typeface="+mn-ea"/>
              </a:rPr>
              <a:t>)</a:t>
            </a:r>
            <a:r>
              <a:rPr lang="zh-CN" altLang="en-US" sz="1400" b="0" dirty="0" smtClean="0">
                <a:solidFill>
                  <a:schemeClr val="tx1"/>
                </a:solidFill>
                <a:sym typeface="+mn-ea"/>
              </a:rPr>
              <a:t> </a:t>
            </a:r>
            <a:r>
              <a:rPr lang="zh-CN" altLang="en-US" sz="1400" b="0" dirty="0" smtClean="0">
                <a:solidFill>
                  <a:schemeClr val="tx1"/>
                </a:solidFill>
              </a:rPr>
              <a:t>：</a:t>
            </a:r>
            <a:r>
              <a:rPr lang="en-US" altLang="zh-CN" sz="1400" b="0" dirty="0" smtClean="0">
                <a:solidFill>
                  <a:schemeClr val="tx1"/>
                </a:solidFill>
              </a:rPr>
              <a:t>CT</a:t>
            </a:r>
            <a:r>
              <a:rPr lang="zh-CN" altLang="zh-CN" sz="1400" b="0" dirty="0" smtClean="0">
                <a:solidFill>
                  <a:schemeClr val="tx1"/>
                </a:solidFill>
              </a:rPr>
              <a:t>机房的墙壁应有足够的防护厚度，一般工作量为</a:t>
            </a:r>
            <a:r>
              <a:rPr lang="en-US" altLang="zh-CN" sz="1400" b="0" dirty="0" smtClean="0">
                <a:solidFill>
                  <a:schemeClr val="tx1"/>
                </a:solidFill>
              </a:rPr>
              <a:t>2mm</a:t>
            </a:r>
            <a:r>
              <a:rPr lang="zh-CN" altLang="zh-CN" sz="1400" b="0" dirty="0" smtClean="0">
                <a:solidFill>
                  <a:schemeClr val="tx1"/>
                </a:solidFill>
              </a:rPr>
              <a:t>铅当量厚度；较大工作量为</a:t>
            </a:r>
            <a:r>
              <a:rPr lang="en-US" altLang="zh-CN" sz="1400" b="0" dirty="0" smtClean="0">
                <a:solidFill>
                  <a:schemeClr val="tx1"/>
                </a:solidFill>
              </a:rPr>
              <a:t>2.5mm</a:t>
            </a:r>
            <a:r>
              <a:rPr lang="zh-CN" altLang="zh-CN" sz="1400" b="0" dirty="0" smtClean="0">
                <a:solidFill>
                  <a:schemeClr val="tx1"/>
                </a:solidFill>
              </a:rPr>
              <a:t>铅当量。距机房外表面</a:t>
            </a:r>
            <a:r>
              <a:rPr lang="en-US" altLang="zh-CN" sz="1400" b="0" dirty="0" smtClean="0">
                <a:solidFill>
                  <a:schemeClr val="tx1"/>
                </a:solidFill>
              </a:rPr>
              <a:t>0.3 m</a:t>
            </a:r>
            <a:r>
              <a:rPr lang="zh-CN" altLang="zh-CN" sz="1400" b="0" dirty="0" smtClean="0">
                <a:solidFill>
                  <a:schemeClr val="tx1"/>
                </a:solidFill>
              </a:rPr>
              <a:t>处周围剂量当量率应</a:t>
            </a:r>
            <a:r>
              <a:rPr lang="en-US" altLang="zh-CN" sz="1400" b="0" dirty="0" smtClean="0">
                <a:solidFill>
                  <a:schemeClr val="tx1"/>
                </a:solidFill>
              </a:rPr>
              <a:t>&lt;2.5 </a:t>
            </a:r>
            <a:r>
              <a:rPr lang="zh-CN" altLang="zh-CN" sz="1400" b="0" dirty="0" smtClean="0">
                <a:solidFill>
                  <a:schemeClr val="tx1"/>
                </a:solidFill>
              </a:rPr>
              <a:t>μ</a:t>
            </a:r>
            <a:r>
              <a:rPr lang="en-US" altLang="zh-CN" sz="1400" b="0" dirty="0" err="1" smtClean="0">
                <a:solidFill>
                  <a:schemeClr val="tx1"/>
                </a:solidFill>
              </a:rPr>
              <a:t>Sv</a:t>
            </a:r>
            <a:r>
              <a:rPr lang="zh-CN" altLang="zh-CN" sz="1400" b="0" dirty="0" smtClean="0">
                <a:solidFill>
                  <a:schemeClr val="tx1"/>
                </a:solidFill>
              </a:rPr>
              <a:t>／</a:t>
            </a:r>
            <a:r>
              <a:rPr lang="en-US" altLang="zh-CN" sz="1400" b="0" dirty="0" smtClean="0">
                <a:solidFill>
                  <a:schemeClr val="tx1"/>
                </a:solidFill>
              </a:rPr>
              <a:t>h</a:t>
            </a:r>
            <a:r>
              <a:rPr lang="zh-CN" altLang="zh-CN" sz="1400" b="0" dirty="0" smtClean="0">
                <a:solidFill>
                  <a:schemeClr val="tx1"/>
                </a:solidFill>
              </a:rPr>
              <a:t>。机房外人员可能受到照射的年有效剂量小于</a:t>
            </a:r>
            <a:r>
              <a:rPr lang="en-US" altLang="zh-CN" sz="1400" b="0" dirty="0" smtClean="0">
                <a:solidFill>
                  <a:schemeClr val="tx1"/>
                </a:solidFill>
              </a:rPr>
              <a:t>0.25 </a:t>
            </a:r>
            <a:r>
              <a:rPr lang="en-US" altLang="zh-CN" sz="1400" b="0" dirty="0" err="1" smtClean="0">
                <a:solidFill>
                  <a:schemeClr val="tx1"/>
                </a:solidFill>
              </a:rPr>
              <a:t>mSv</a:t>
            </a:r>
            <a:r>
              <a:rPr lang="en-US" altLang="zh-CN" sz="1400" b="0" dirty="0" smtClean="0">
                <a:solidFill>
                  <a:schemeClr val="tx1"/>
                </a:solidFill>
              </a:rPr>
              <a:t>(</a:t>
            </a:r>
            <a:r>
              <a:rPr lang="zh-CN" altLang="zh-CN" sz="1400" b="0" dirty="0" smtClean="0">
                <a:solidFill>
                  <a:schemeClr val="tx1"/>
                </a:solidFill>
              </a:rPr>
              <a:t>相应的周有效剂量小于</a:t>
            </a:r>
            <a:r>
              <a:rPr lang="en-US" altLang="zh-CN" sz="1400" b="0" dirty="0" smtClean="0">
                <a:solidFill>
                  <a:schemeClr val="tx1"/>
                </a:solidFill>
              </a:rPr>
              <a:t>5 </a:t>
            </a:r>
            <a:r>
              <a:rPr lang="zh-CN" altLang="zh-CN" sz="1400" b="0" dirty="0" smtClean="0">
                <a:solidFill>
                  <a:schemeClr val="tx1"/>
                </a:solidFill>
              </a:rPr>
              <a:t>μ</a:t>
            </a:r>
            <a:r>
              <a:rPr lang="en-US" altLang="zh-CN" sz="1400" b="0" dirty="0" err="1" smtClean="0">
                <a:solidFill>
                  <a:schemeClr val="tx1"/>
                </a:solidFill>
              </a:rPr>
              <a:t>Sv</a:t>
            </a:r>
            <a:r>
              <a:rPr lang="en-US" altLang="zh-CN" sz="1400" b="0" dirty="0" smtClean="0">
                <a:solidFill>
                  <a:schemeClr val="tx1"/>
                </a:solidFill>
              </a:rPr>
              <a:t>)</a:t>
            </a:r>
            <a:r>
              <a:rPr lang="zh-CN" altLang="zh-CN" sz="1400" b="0" dirty="0" smtClean="0">
                <a:solidFill>
                  <a:schemeClr val="tx1"/>
                </a:solidFill>
              </a:rPr>
              <a:t>。</a:t>
            </a:r>
            <a:endParaRPr lang="en-US" altLang="zh-CN" sz="1400" b="0" dirty="0" smtClean="0">
              <a:solidFill>
                <a:schemeClr val="tx1"/>
              </a:solidFill>
            </a:endParaRPr>
          </a:p>
          <a:p>
            <a:endParaRPr lang="en-US" altLang="zh-CN" sz="1400" dirty="0" smtClean="0">
              <a:solidFill>
                <a:srgbClr val="FF0000"/>
              </a:solidFill>
              <a:sym typeface="+mn-ea"/>
            </a:endParaRPr>
          </a:p>
          <a:p>
            <a:r>
              <a:rPr lang="zh-CN" altLang="en-US" sz="1400" dirty="0" smtClean="0">
                <a:solidFill>
                  <a:srgbClr val="FF0000"/>
                </a:solidFill>
                <a:sym typeface="+mn-ea"/>
              </a:rPr>
              <a:t>《医用X射线诊断放射防护</a:t>
            </a:r>
            <a:r>
              <a:rPr lang="zh-CN" altLang="zh-CN" sz="1400" dirty="0" smtClean="0">
                <a:solidFill>
                  <a:srgbClr val="FF0000"/>
                </a:solidFill>
              </a:rPr>
              <a:t>要求</a:t>
            </a:r>
            <a:r>
              <a:rPr lang="zh-CN" altLang="en-US" sz="1400" dirty="0" smtClean="0">
                <a:solidFill>
                  <a:srgbClr val="FF0000"/>
                </a:solidFill>
                <a:sym typeface="+mn-ea"/>
              </a:rPr>
              <a:t>》 </a:t>
            </a:r>
            <a:r>
              <a:rPr lang="en-US" altLang="zh-CN" sz="1400" dirty="0">
                <a:solidFill>
                  <a:srgbClr val="FF0000"/>
                </a:solidFill>
                <a:sym typeface="+mn-ea"/>
              </a:rPr>
              <a:t>(</a:t>
            </a:r>
            <a:r>
              <a:rPr lang="zh-CN" altLang="en-US" sz="1400" dirty="0">
                <a:solidFill>
                  <a:srgbClr val="FF0000"/>
                </a:solidFill>
                <a:sym typeface="+mn-ea"/>
              </a:rPr>
              <a:t>GBZ130-</a:t>
            </a:r>
            <a:r>
              <a:rPr lang="zh-CN" altLang="en-US" sz="1400" dirty="0" smtClean="0">
                <a:solidFill>
                  <a:srgbClr val="FF0000"/>
                </a:solidFill>
                <a:sym typeface="+mn-ea"/>
              </a:rPr>
              <a:t>20</a:t>
            </a:r>
            <a:r>
              <a:rPr lang="en-US" altLang="zh-CN" sz="1400" dirty="0" smtClean="0">
                <a:solidFill>
                  <a:srgbClr val="FF0000"/>
                </a:solidFill>
                <a:sym typeface="+mn-ea"/>
              </a:rPr>
              <a:t>20)</a:t>
            </a:r>
            <a:r>
              <a:rPr lang="zh-CN" altLang="zh-CN" sz="1400" dirty="0" smtClean="0">
                <a:solidFill>
                  <a:srgbClr val="FF0000"/>
                </a:solidFill>
              </a:rPr>
              <a:t>距</a:t>
            </a:r>
            <a:r>
              <a:rPr lang="zh-CN" altLang="zh-CN" sz="1400" dirty="0">
                <a:solidFill>
                  <a:srgbClr val="FF0000"/>
                </a:solidFill>
              </a:rPr>
              <a:t>墙体、门、窗表面30 </a:t>
            </a:r>
            <a:r>
              <a:rPr lang="en-US" altLang="zh-CN" sz="1400" dirty="0">
                <a:solidFill>
                  <a:srgbClr val="FF0000"/>
                </a:solidFill>
              </a:rPr>
              <a:t>cm</a:t>
            </a:r>
            <a:r>
              <a:rPr lang="zh-CN" altLang="zh-CN" sz="1400" dirty="0">
                <a:solidFill>
                  <a:srgbClr val="FF0000"/>
                </a:solidFill>
              </a:rPr>
              <a:t>；顶棚上方（楼上）距顶棚地面100 </a:t>
            </a:r>
            <a:r>
              <a:rPr lang="en-US" altLang="zh-CN" sz="1400" dirty="0">
                <a:solidFill>
                  <a:srgbClr val="FF0000"/>
                </a:solidFill>
              </a:rPr>
              <a:t>cm,</a:t>
            </a:r>
            <a:r>
              <a:rPr lang="zh-CN" altLang="zh-CN" sz="1400" dirty="0">
                <a:solidFill>
                  <a:srgbClr val="FF0000"/>
                </a:solidFill>
              </a:rPr>
              <a:t>机房地面下方（楼下）距楼 下地面170 </a:t>
            </a:r>
            <a:r>
              <a:rPr lang="en-US" altLang="zh-CN" sz="1400" dirty="0">
                <a:solidFill>
                  <a:srgbClr val="FF0000"/>
                </a:solidFill>
              </a:rPr>
              <a:t>cm</a:t>
            </a:r>
            <a:r>
              <a:rPr lang="zh-CN" altLang="zh-CN" sz="1400" dirty="0">
                <a:solidFill>
                  <a:srgbClr val="FF0000"/>
                </a:solidFill>
              </a:rPr>
              <a:t>。</a:t>
            </a:r>
          </a:p>
          <a:p>
            <a:pPr lvl="0"/>
            <a:r>
              <a:rPr lang="en-US" altLang="zh-CN" sz="1400" dirty="0" smtClean="0">
                <a:solidFill>
                  <a:srgbClr val="FF0000"/>
                </a:solidFill>
              </a:rPr>
              <a:t> </a:t>
            </a:r>
            <a:r>
              <a:rPr lang="zh-CN" altLang="zh-CN" sz="1400" dirty="0" smtClean="0">
                <a:solidFill>
                  <a:srgbClr val="FF0000"/>
                </a:solidFill>
              </a:rPr>
              <a:t>带有</a:t>
            </a:r>
            <a:r>
              <a:rPr lang="zh-CN" altLang="zh-CN" sz="1400" dirty="0">
                <a:solidFill>
                  <a:srgbClr val="FF0000"/>
                </a:solidFill>
              </a:rPr>
              <a:t>自屏蔽的设备一般选取工作人员操作位、屏蔽体外5 </a:t>
            </a:r>
            <a:r>
              <a:rPr lang="en-US" altLang="zh-CN" sz="1400" dirty="0">
                <a:solidFill>
                  <a:srgbClr val="FF0000"/>
                </a:solidFill>
              </a:rPr>
              <a:t>cm</a:t>
            </a:r>
            <a:r>
              <a:rPr lang="zh-CN" altLang="zh-CN" sz="1400" dirty="0">
                <a:solidFill>
                  <a:srgbClr val="FF0000"/>
                </a:solidFill>
              </a:rPr>
              <a:t>处和100 </a:t>
            </a:r>
            <a:r>
              <a:rPr lang="en-US" altLang="zh-CN" sz="1400" dirty="0">
                <a:solidFill>
                  <a:srgbClr val="FF0000"/>
                </a:solidFill>
              </a:rPr>
              <a:t>cm</a:t>
            </a:r>
            <a:r>
              <a:rPr lang="zh-CN" altLang="zh-CN" sz="1400" dirty="0">
                <a:solidFill>
                  <a:srgbClr val="FF0000"/>
                </a:solidFill>
              </a:rPr>
              <a:t>处作为关注点。</a:t>
            </a:r>
          </a:p>
          <a:p>
            <a:endParaRPr lang="en-US" altLang="zh-CN" sz="1600" b="0" dirty="0" smtClean="0">
              <a:solidFill>
                <a:schemeClr val="tx1"/>
              </a:solidFill>
            </a:endParaRPr>
          </a:p>
          <a:p>
            <a:r>
              <a:rPr lang="en-US" altLang="zh-CN" sz="1600" b="0" dirty="0" smtClean="0">
                <a:solidFill>
                  <a:schemeClr val="tx1"/>
                </a:solidFill>
              </a:rPr>
              <a:t>3</a:t>
            </a:r>
            <a:r>
              <a:rPr lang="zh-CN" altLang="en-US" sz="1600" b="0" dirty="0" smtClean="0">
                <a:solidFill>
                  <a:schemeClr val="tx1"/>
                </a:solidFill>
              </a:rPr>
              <a:t>、查看检测的间隔周期。</a:t>
            </a:r>
            <a:endParaRPr lang="en-US" altLang="zh-CN" sz="1600" b="0" dirty="0" smtClean="0">
              <a:solidFill>
                <a:schemeClr val="tx1"/>
              </a:solidFill>
            </a:endParaRPr>
          </a:p>
          <a:p>
            <a:r>
              <a:rPr lang="zh-CN" altLang="en-US" sz="1400" b="0" dirty="0" smtClean="0">
                <a:solidFill>
                  <a:schemeClr val="tx1"/>
                </a:solidFill>
                <a:sym typeface="+mn-ea"/>
              </a:rPr>
              <a:t>《X射线计算机断层摄影放射防护要求》（GBZ 165-2012）要求： CT机房周围辐射水平检测每年1次。</a:t>
            </a:r>
            <a:endParaRPr lang="en-US" altLang="zh-CN" sz="1400" b="0" dirty="0" smtClean="0">
              <a:solidFill>
                <a:schemeClr val="tx1"/>
              </a:solidFill>
              <a:sym typeface="+mn-ea"/>
            </a:endParaRPr>
          </a:p>
          <a:p>
            <a:endParaRPr lang="en-US" altLang="zh-CN" sz="1600" b="0" dirty="0" smtClean="0">
              <a:solidFill>
                <a:schemeClr val="tx1"/>
              </a:solidFill>
            </a:endParaRPr>
          </a:p>
          <a:p>
            <a:endParaRPr lang="zh-CN" altLang="en-US" sz="1600" b="0" dirty="0">
              <a:solidFill>
                <a:schemeClr val="tx1"/>
              </a:solidFill>
            </a:endParaRPr>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grpSp>
        <p:nvGrpSpPr>
          <p:cNvPr id="5" name="组合 173065"/>
          <p:cNvGrpSpPr/>
          <p:nvPr/>
        </p:nvGrpSpPr>
        <p:grpSpPr>
          <a:xfrm>
            <a:off x="957292" y="595618"/>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ea typeface="华文仿宋" panose="02010600040101010101" charset="-122"/>
                <a:sym typeface="+mn-ea"/>
              </a:rPr>
              <a:t>辐射防护的概述</a:t>
            </a:r>
            <a:r>
              <a:rPr lang="en-US" altLang="zh-CN" sz="2000" dirty="0">
                <a:ea typeface="华文仿宋" panose="02010600040101010101" charset="-122"/>
                <a:sym typeface="+mn-ea"/>
              </a:rPr>
              <a:t/>
            </a:r>
            <a:br>
              <a:rPr lang="en-US" altLang="zh-CN" sz="2000" dirty="0">
                <a:ea typeface="华文仿宋" panose="02010600040101010101" charset="-122"/>
                <a:sym typeface="+mn-ea"/>
              </a:rPr>
            </a:br>
            <a:endParaRPr lang="zh-CN" altLang="en-US" sz="2000" dirty="0">
              <a:ea typeface="华文仿宋" panose="02010600040101010101" charset="-122"/>
            </a:endParaRPr>
          </a:p>
        </p:txBody>
      </p:sp>
      <p:sp>
        <p:nvSpPr>
          <p:cNvPr id="3" name="内容占位符 2"/>
          <p:cNvSpPr>
            <a:spLocks noGrp="1"/>
          </p:cNvSpPr>
          <p:nvPr>
            <p:ph idx="1"/>
          </p:nvPr>
        </p:nvSpPr>
        <p:spPr/>
        <p:txBody>
          <a:bodyPr/>
          <a:lstStyle/>
          <a:p>
            <a:r>
              <a:rPr lang="zh-CN" altLang="en-US" sz="1800" dirty="0">
                <a:ea typeface="华文仿宋" panose="02010600040101010101" charset="-122"/>
                <a:sym typeface="+mn-ea"/>
              </a:rPr>
              <a:t>（3）辐射监测</a:t>
            </a:r>
            <a:endParaRPr lang="zh-CN" altLang="en-US" sz="1800" dirty="0">
              <a:ea typeface="华文仿宋" panose="02010600040101010101" charset="-122"/>
            </a:endParaRPr>
          </a:p>
          <a:p>
            <a:pPr marL="0" indent="0">
              <a:lnSpc>
                <a:spcPts val="2800"/>
              </a:lnSpc>
              <a:buNone/>
            </a:pPr>
            <a:r>
              <a:rPr lang="zh-CN" altLang="en-US" sz="1800" dirty="0">
                <a:ea typeface="华文仿宋" panose="02010600040101010101" charset="-122"/>
                <a:sym typeface="+mn-ea"/>
              </a:rPr>
              <a:t>为评价和控制辐射或放射性物质的照射所做的测量和对测量结果的解释，可分为场所监测、环境监测和流出物监测。</a:t>
            </a:r>
          </a:p>
          <a:p>
            <a:pPr marL="0" indent="0">
              <a:lnSpc>
                <a:spcPts val="2800"/>
              </a:lnSpc>
              <a:buNone/>
            </a:pPr>
            <a:r>
              <a:rPr lang="zh-CN" altLang="en-US" sz="1800" dirty="0">
                <a:ea typeface="华文仿宋" panose="02010600040101010101" charset="-122"/>
                <a:sym typeface="+mn-ea"/>
              </a:rPr>
              <a:t>①场所监测分为个人剂量监测和工作场所辐射监测；</a:t>
            </a:r>
          </a:p>
          <a:p>
            <a:pPr marL="0" indent="0">
              <a:lnSpc>
                <a:spcPts val="2800"/>
              </a:lnSpc>
              <a:buNone/>
            </a:pPr>
            <a:r>
              <a:rPr lang="zh-CN" altLang="en-US" sz="1800" dirty="0">
                <a:ea typeface="华文仿宋" panose="02010600040101010101" charset="-122"/>
                <a:sym typeface="+mn-ea"/>
              </a:rPr>
              <a:t>②环境监测是对工作场所以外的环境辐射水平进行监测，分为运行前的调查及运行和退役期间的监测；</a:t>
            </a:r>
          </a:p>
          <a:p>
            <a:pPr marL="0" indent="0">
              <a:lnSpc>
                <a:spcPts val="2800"/>
              </a:lnSpc>
              <a:buNone/>
            </a:pPr>
            <a:r>
              <a:rPr lang="zh-CN" altLang="en-US" sz="1800" dirty="0">
                <a:ea typeface="华文仿宋" panose="02010600040101010101" charset="-122"/>
                <a:sym typeface="+mn-ea"/>
              </a:rPr>
              <a:t>③流出物监测：其对象是场所和环境的连接处；其主要任务是检验排入环境的放射性物质量是否符合管理限值的要求，检验放射性废物处理设施的效能，及时发现可能导致隐患的事件等。</a:t>
            </a:r>
            <a:endParaRPr lang="zh-CN" altLang="en-US" sz="1800" dirty="0">
              <a:ea typeface="华文仿宋" panose="02010600040101010101" charset="-122"/>
            </a:endParaRPr>
          </a:p>
          <a:p>
            <a:pPr>
              <a:lnSpc>
                <a:spcPts val="2800"/>
              </a:lnSpc>
            </a:pPr>
            <a:endParaRPr lang="zh-CN" altLang="en-US" sz="1800" dirty="0">
              <a:ea typeface="华文仿宋" panose="02010600040101010101" charset="-122"/>
            </a:endParaRPr>
          </a:p>
          <a:p>
            <a:pPr>
              <a:lnSpc>
                <a:spcPts val="2800"/>
              </a:lnSpc>
            </a:pPr>
            <a:endParaRPr lang="zh-CN" altLang="en-US" sz="2000" dirty="0">
              <a:ea typeface="华文仿宋" panose="02010600040101010101" charset="-122"/>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endParaRPr lang="zh-CN" altLang="en-US"/>
          </a:p>
        </p:txBody>
      </p:sp>
      <p:sp>
        <p:nvSpPr>
          <p:cNvPr id="3" name="内容占位符 2"/>
          <p:cNvSpPr>
            <a:spLocks noGrp="1"/>
          </p:cNvSpPr>
          <p:nvPr>
            <p:ph idx="1"/>
          </p:nvPr>
        </p:nvSpPr>
        <p:spPr>
          <a:xfrm>
            <a:off x="38735" y="1678305"/>
            <a:ext cx="5009515" cy="4231005"/>
          </a:xfrm>
        </p:spPr>
        <p:txBody>
          <a:bodyPr/>
          <a:lstStyle/>
          <a:p>
            <a:r>
              <a:rPr lang="zh-CN" altLang="en-US" sz="1600" b="0" dirty="0" smtClean="0">
                <a:solidFill>
                  <a:schemeClr val="tx1"/>
                </a:solidFill>
                <a:sym typeface="+mn-ea"/>
              </a:rPr>
              <a:t>（</a:t>
            </a:r>
            <a:r>
              <a:rPr lang="en-US" altLang="zh-CN" sz="1600" b="0" dirty="0" smtClean="0">
                <a:solidFill>
                  <a:schemeClr val="tx1"/>
                </a:solidFill>
                <a:sym typeface="+mn-ea"/>
              </a:rPr>
              <a:t>6</a:t>
            </a:r>
            <a:r>
              <a:rPr lang="zh-CN" altLang="en-US" sz="1600" b="0" dirty="0" smtClean="0">
                <a:solidFill>
                  <a:schemeClr val="tx1"/>
                </a:solidFill>
                <a:sym typeface="+mn-ea"/>
              </a:rPr>
              <a:t>）放射诊疗设备防护性能检测报告是否符合标准要求。</a:t>
            </a:r>
            <a:endParaRPr lang="en-US" altLang="zh-CN" sz="1600" b="0" dirty="0" smtClean="0">
              <a:solidFill>
                <a:schemeClr val="tx1"/>
              </a:solidFill>
              <a:sym typeface="+mn-ea"/>
            </a:endParaRPr>
          </a:p>
          <a:p>
            <a:endParaRPr lang="en-US" altLang="zh-CN" sz="1600" b="0" dirty="0" smtClean="0">
              <a:solidFill>
                <a:schemeClr val="tx1"/>
              </a:solidFill>
              <a:sym typeface="+mn-ea"/>
            </a:endParaRPr>
          </a:p>
          <a:p>
            <a:r>
              <a:rPr lang="zh-CN" altLang="en-US" sz="1600" b="0" dirty="0" smtClean="0">
                <a:solidFill>
                  <a:schemeClr val="tx1"/>
                </a:solidFill>
                <a:sym typeface="+mn-ea"/>
              </a:rPr>
              <a:t>查看检测项目、检测周期、检测结果是否符合标准要求。</a:t>
            </a:r>
            <a:endParaRPr lang="en-US" altLang="zh-CN" sz="1600" b="0" dirty="0" smtClean="0">
              <a:solidFill>
                <a:schemeClr val="tx1"/>
              </a:solidFill>
              <a:sym typeface="+mn-ea"/>
            </a:endParaRPr>
          </a:p>
          <a:p>
            <a:endParaRPr lang="en-US" altLang="zh-CN" sz="1400" dirty="0" smtClean="0"/>
          </a:p>
          <a:p>
            <a:r>
              <a:rPr lang="zh-CN" altLang="en-US" sz="1400" b="0" dirty="0" smtClean="0">
                <a:solidFill>
                  <a:schemeClr val="tx1"/>
                </a:solidFill>
              </a:rPr>
              <a:t>《放射诊疗管理规定》要求，</a:t>
            </a:r>
            <a:r>
              <a:rPr lang="zh-CN" altLang="zh-CN" sz="1400" b="0" dirty="0" smtClean="0">
                <a:solidFill>
                  <a:schemeClr val="tx1"/>
                </a:solidFill>
              </a:rPr>
              <a:t>医疗机构的放射诊疗设备和检测仪表，应当符合下列要求：（一）新安装、维修或更换重要部件后的设备，应当经省级以上卫生行政部门资质认证的检测机构对其进行检测，合格后方可启用；（二）定期进行稳定性检测、校正和维护保养，由省级以上卫生行政部门资质认证的检测机构每年至少进行一次状态检测；</a:t>
            </a:r>
            <a:endParaRPr lang="en-US" altLang="zh-CN" sz="1400" b="0" dirty="0" smtClean="0">
              <a:solidFill>
                <a:schemeClr val="tx1"/>
              </a:solidFill>
            </a:endParaRPr>
          </a:p>
          <a:p>
            <a:r>
              <a:rPr lang="zh-CN" altLang="zh-CN" sz="1400" b="0" dirty="0" smtClean="0">
                <a:solidFill>
                  <a:schemeClr val="tx1"/>
                </a:solidFill>
              </a:rPr>
              <a:t>医疔机构开展稳定性检测</a:t>
            </a:r>
            <a:r>
              <a:rPr lang="zh-CN" altLang="en-US" sz="1400" b="0" dirty="0" smtClean="0">
                <a:solidFill>
                  <a:schemeClr val="tx1"/>
                </a:solidFill>
              </a:rPr>
              <a:t>、</a:t>
            </a:r>
            <a:r>
              <a:rPr lang="zh-CN" altLang="zh-CN" sz="1400" b="0" dirty="0" smtClean="0">
                <a:solidFill>
                  <a:schemeClr val="tx1"/>
                </a:solidFill>
              </a:rPr>
              <a:t>质量控制检测项目和频度依据GB 17589进行。</a:t>
            </a:r>
          </a:p>
          <a:p>
            <a:endParaRPr lang="zh-CN" altLang="en-US" sz="1400" dirty="0"/>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pic>
        <p:nvPicPr>
          <p:cNvPr id="1026" name="Picture 2"/>
          <p:cNvPicPr>
            <a:picLocks noGrp="1" noChangeAspect="1" noChangeArrowheads="1"/>
          </p:cNvPicPr>
          <p:nvPr/>
        </p:nvPicPr>
        <p:blipFill>
          <a:blip r:embed="rId2" cstate="print"/>
          <a:srcRect/>
          <a:stretch>
            <a:fillRect/>
          </a:stretch>
        </p:blipFill>
        <p:spPr bwMode="auto">
          <a:xfrm>
            <a:off x="5140325" y="1420495"/>
            <a:ext cx="3841750" cy="4824095"/>
          </a:xfrm>
          <a:prstGeom prst="rect">
            <a:avLst/>
          </a:prstGeom>
          <a:noFill/>
          <a:ln w="9525">
            <a:noFill/>
            <a:miter lim="800000"/>
            <a:headEnd/>
            <a:tailEnd/>
          </a:ln>
        </p:spPr>
      </p:pic>
      <p:grpSp>
        <p:nvGrpSpPr>
          <p:cNvPr id="5" name="组合 173065"/>
          <p:cNvGrpSpPr/>
          <p:nvPr/>
        </p:nvGrpSpPr>
        <p:grpSpPr>
          <a:xfrm>
            <a:off x="957292" y="595618"/>
            <a:ext cx="4090987" cy="906011"/>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1" name="椭圆 10"/>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noFill/>
                </a:ln>
              </p:spPr>
              <p:txBody>
                <a:bodyPr/>
                <a:lstStyle/>
                <a:p>
                  <a:endParaRPr lang="zh-CN" altLang="en-US"/>
                </a:p>
              </p:txBody>
            </p:sp>
            <p:sp>
              <p:nvSpPr>
                <p:cNvPr id="12" name="任意多边形 11"/>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0"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8" name="矩形 7"/>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b="1" dirty="0" smtClean="0">
                  <a:solidFill>
                    <a:srgbClr val="0B02C2"/>
                  </a:solidFill>
                  <a:effectLst>
                    <a:outerShdw blurRad="38100" dist="38100" dir="2700000">
                      <a:srgbClr val="C0C0C0"/>
                    </a:outerShdw>
                  </a:effectLst>
                  <a:ea typeface="华文中宋" panose="02010600040101010101" pitchFamily="2" charset="-122"/>
                </a:rPr>
                <a:t>资料审查</a:t>
              </a:r>
              <a:endParaRPr lang="zh-CN" altLang="en-US" sz="3200" b="1" dirty="0">
                <a:solidFill>
                  <a:srgbClr val="0B02C2"/>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normAutofit fontScale="90000"/>
          </a:bodyPr>
          <a:lstStyle/>
          <a:p>
            <a:r>
              <a:rPr lang="en-US" altLang="zh-CN" dirty="0" smtClean="0"/>
              <a:t/>
            </a:r>
            <a:br>
              <a:rPr lang="en-US" altLang="zh-CN" dirty="0" smtClean="0"/>
            </a:br>
            <a:endParaRPr lang="zh-CN" altLang="en-US" dirty="0"/>
          </a:p>
        </p:txBody>
      </p:sp>
      <p:sp>
        <p:nvSpPr>
          <p:cNvPr id="4" name="内容占位符 3"/>
          <p:cNvSpPr>
            <a:spLocks noGrp="1"/>
          </p:cNvSpPr>
          <p:nvPr>
            <p:ph idx="1"/>
          </p:nvPr>
        </p:nvSpPr>
        <p:spPr/>
        <p:txBody>
          <a:bodyPr/>
          <a:lstStyle/>
          <a:p>
            <a:endParaRPr lang="en-US" altLang="zh-CN" sz="2000" dirty="0" smtClean="0">
              <a:sym typeface="+mn-ea"/>
            </a:endParaRPr>
          </a:p>
          <a:p>
            <a:endParaRPr lang="en-US" altLang="zh-CN" sz="2000" dirty="0" smtClean="0">
              <a:sym typeface="+mn-ea"/>
            </a:endParaRPr>
          </a:p>
          <a:p>
            <a:r>
              <a:rPr lang="zh-CN" altLang="en-US" sz="2000" b="1" dirty="0" smtClean="0">
                <a:ea typeface="宋体" panose="02010600030101010101" pitchFamily="2" charset="-122"/>
                <a:sym typeface="+mn-ea"/>
              </a:rPr>
              <a:t>工</a:t>
            </a:r>
            <a:r>
              <a:rPr lang="zh-CN" altLang="en-US" sz="2000" b="1" dirty="0">
                <a:ea typeface="宋体" panose="02010600030101010101" pitchFamily="2" charset="-122"/>
                <a:sym typeface="+mn-ea"/>
              </a:rPr>
              <a:t>作</a:t>
            </a:r>
            <a:r>
              <a:rPr lang="zh-CN" altLang="en-US" sz="2000" b="1" dirty="0">
                <a:ea typeface="宋体" panose="02010600030101010101" pitchFamily="2" charset="-122"/>
              </a:rPr>
              <a:t>现场检查（监督区、控制区）</a:t>
            </a:r>
          </a:p>
          <a:p>
            <a:r>
              <a:rPr lang="en-US" altLang="zh-CN" sz="2000" dirty="0">
                <a:solidFill>
                  <a:schemeClr val="tx1"/>
                </a:solidFill>
                <a:ea typeface="宋体" panose="02010600030101010101" pitchFamily="2" charset="-122"/>
                <a:sym typeface="+mn-ea"/>
              </a:rPr>
              <a:t>1</a:t>
            </a:r>
            <a:r>
              <a:rPr lang="zh-CN" altLang="en-US" sz="2000" dirty="0">
                <a:solidFill>
                  <a:schemeClr val="tx1"/>
                </a:solidFill>
                <a:ea typeface="宋体" panose="02010600030101010101" pitchFamily="2" charset="-122"/>
                <a:sym typeface="+mn-ea"/>
              </a:rPr>
              <a:t>、公众候诊区域</a:t>
            </a:r>
            <a:endParaRPr lang="zh-CN" altLang="en-US" sz="2000" dirty="0">
              <a:solidFill>
                <a:schemeClr val="tx1"/>
              </a:solidFill>
              <a:ea typeface="宋体" panose="02010600030101010101" pitchFamily="2" charset="-122"/>
            </a:endParaRPr>
          </a:p>
          <a:p>
            <a:r>
              <a:rPr lang="en-US" altLang="zh-CN" sz="2000" dirty="0">
                <a:solidFill>
                  <a:schemeClr val="tx1"/>
                </a:solidFill>
              </a:rPr>
              <a:t>2</a:t>
            </a:r>
            <a:r>
              <a:rPr lang="zh-CN" altLang="en-US" sz="2000" dirty="0">
                <a:solidFill>
                  <a:schemeClr val="tx1"/>
                </a:solidFill>
                <a:ea typeface="宋体" panose="02010600030101010101" pitchFamily="2" charset="-122"/>
              </a:rPr>
              <a:t>、</a:t>
            </a:r>
            <a:r>
              <a:rPr lang="zh-CN" altLang="en-US" sz="2000" dirty="0">
                <a:solidFill>
                  <a:schemeClr val="tx1"/>
                </a:solidFill>
              </a:rPr>
              <a:t>控制区</a:t>
            </a:r>
            <a:r>
              <a:rPr lang="zh-CN" altLang="en-US" sz="2000" dirty="0" smtClean="0">
                <a:solidFill>
                  <a:schemeClr val="tx1"/>
                </a:solidFill>
              </a:rPr>
              <a:t>：</a:t>
            </a:r>
            <a:r>
              <a:rPr lang="en-US" altLang="zh-CN" sz="2000" dirty="0" smtClean="0">
                <a:ea typeface="宋体" panose="02010600030101010101" pitchFamily="2" charset="-122"/>
                <a:sym typeface="+mn-ea"/>
              </a:rPr>
              <a:t> </a:t>
            </a:r>
            <a:r>
              <a:rPr lang="zh-CN" altLang="en-US" sz="2000" dirty="0" smtClean="0">
                <a:ea typeface="宋体" panose="02010600030101010101" pitchFamily="2" charset="-122"/>
                <a:sym typeface="+mn-ea"/>
              </a:rPr>
              <a:t>机</a:t>
            </a:r>
            <a:r>
              <a:rPr lang="zh-CN" altLang="en-US" sz="2000" dirty="0">
                <a:ea typeface="宋体" panose="02010600030101010101" pitchFamily="2" charset="-122"/>
                <a:sym typeface="+mn-ea"/>
              </a:rPr>
              <a:t>房</a:t>
            </a:r>
          </a:p>
          <a:p>
            <a:r>
              <a:rPr lang="en-US" altLang="zh-CN" sz="2000" dirty="0">
                <a:ea typeface="宋体" panose="02010600030101010101" pitchFamily="2" charset="-122"/>
                <a:sym typeface="+mn-ea"/>
              </a:rPr>
              <a:t>3</a:t>
            </a:r>
            <a:r>
              <a:rPr lang="zh-CN" altLang="en-US" sz="2000" dirty="0">
                <a:ea typeface="宋体" panose="02010600030101010101" pitchFamily="2" charset="-122"/>
                <a:sym typeface="+mn-ea"/>
              </a:rPr>
              <a:t>、</a:t>
            </a:r>
            <a:r>
              <a:rPr lang="zh-CN" altLang="en-US" sz="2000" dirty="0">
                <a:sym typeface="+mn-ea"/>
              </a:rPr>
              <a:t>监督区：</a:t>
            </a:r>
            <a:r>
              <a:rPr lang="zh-CN" altLang="en-US" sz="2000" dirty="0">
                <a:ea typeface="宋体" panose="02010600030101010101" pitchFamily="2" charset="-122"/>
                <a:sym typeface="+mn-ea"/>
              </a:rPr>
              <a:t>操作室</a:t>
            </a:r>
          </a:p>
          <a:p>
            <a:endParaRPr lang="zh-CN" altLang="en-US" sz="2000" dirty="0">
              <a:solidFill>
                <a:schemeClr val="tx1"/>
              </a:solidFill>
              <a:ea typeface="宋体" panose="02010600030101010101" pitchFamily="2" charset="-122"/>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en-US" altLang="zh-CN" sz="1600" dirty="0">
                <a:solidFill>
                  <a:schemeClr val="tx1"/>
                </a:solidFill>
                <a:sym typeface="+mn-ea"/>
              </a:rPr>
              <a:t>1</a:t>
            </a:r>
            <a:r>
              <a:rPr lang="zh-CN" altLang="en-US" sz="1600" dirty="0">
                <a:solidFill>
                  <a:schemeClr val="tx1"/>
                </a:solidFill>
                <a:ea typeface="宋体" panose="02010600030101010101" pitchFamily="2" charset="-122"/>
                <a:sym typeface="+mn-ea"/>
              </a:rPr>
              <a:t>、</a:t>
            </a:r>
            <a:r>
              <a:rPr lang="zh-CN" altLang="en-US" sz="1600" dirty="0">
                <a:solidFill>
                  <a:schemeClr val="tx1"/>
                </a:solidFill>
                <a:sym typeface="+mn-ea"/>
              </a:rPr>
              <a:t>公众候诊区域的监</a:t>
            </a:r>
            <a:r>
              <a:rPr lang="zh-CN" altLang="en-US" sz="1600" dirty="0" smtClean="0">
                <a:solidFill>
                  <a:schemeClr val="tx1"/>
                </a:solidFill>
                <a:sym typeface="+mn-ea"/>
              </a:rPr>
              <a:t>督</a:t>
            </a:r>
            <a:endParaRPr lang="en-US" altLang="zh-CN" sz="1600" dirty="0" smtClean="0">
              <a:solidFill>
                <a:schemeClr val="tx1"/>
              </a:solidFill>
              <a:sym typeface="+mn-ea"/>
            </a:endParaRPr>
          </a:p>
          <a:p>
            <a:r>
              <a:rPr lang="zh-CN" altLang="en-US" sz="1400" b="0" dirty="0" smtClean="0">
                <a:solidFill>
                  <a:schemeClr val="tx1"/>
                </a:solidFill>
              </a:rPr>
              <a:t>要求：</a:t>
            </a:r>
            <a:endParaRPr lang="en-US" altLang="zh-CN" sz="1400" b="0" dirty="0" smtClean="0">
              <a:solidFill>
                <a:schemeClr val="tx1"/>
              </a:solidFill>
            </a:endParaRPr>
          </a:p>
          <a:p>
            <a:pPr algn="just">
              <a:lnSpc>
                <a:spcPct val="105000"/>
              </a:lnSpc>
              <a:spcBef>
                <a:spcPct val="0"/>
              </a:spcBef>
            </a:pPr>
            <a:endParaRPr lang="en-US" altLang="zh-CN" sz="1400" b="0" dirty="0" smtClean="0">
              <a:solidFill>
                <a:schemeClr val="tx1"/>
              </a:solidFill>
              <a:sym typeface="+mn-ea"/>
            </a:endParaRPr>
          </a:p>
          <a:p>
            <a:pPr algn="just">
              <a:lnSpc>
                <a:spcPct val="105000"/>
              </a:lnSpc>
              <a:spcBef>
                <a:spcPct val="0"/>
              </a:spcBef>
            </a:pPr>
            <a:r>
              <a:rPr lang="zh-CN" altLang="en-US" sz="1400" b="0" dirty="0" smtClean="0">
                <a:solidFill>
                  <a:schemeClr val="tx1"/>
                </a:solidFill>
                <a:sym typeface="+mn-ea"/>
              </a:rPr>
              <a:t>《工作场所职业病危害警示标识》(GBZ158-2003)规定放射作业场所应设置红色警示线（宽10cm)。 警示线内警示语句：禁止停留/当心辐射</a:t>
            </a:r>
            <a:endParaRPr lang="en-US" altLang="zh-CN" sz="1400" b="0" dirty="0" smtClean="0">
              <a:solidFill>
                <a:schemeClr val="tx1"/>
              </a:solidFill>
              <a:sym typeface="+mn-ea"/>
            </a:endParaRPr>
          </a:p>
          <a:p>
            <a:endParaRPr lang="zh-CN" altLang="en-US" sz="1400" b="0" dirty="0" smtClean="0">
              <a:solidFill>
                <a:schemeClr val="tx1"/>
              </a:solidFill>
            </a:endParaRPr>
          </a:p>
          <a:p>
            <a:pPr marL="0" indent="0">
              <a:buNone/>
            </a:pPr>
            <a:r>
              <a:rPr lang="zh-CN" altLang="en-US" sz="1400" b="0" dirty="0" smtClean="0">
                <a:solidFill>
                  <a:schemeClr val="tx1"/>
                </a:solidFill>
                <a:sym typeface="+mn-ea"/>
              </a:rPr>
              <a:t>      </a:t>
            </a:r>
            <a:r>
              <a:rPr lang="zh-CN" altLang="en-US" sz="1600" b="0" dirty="0" smtClean="0">
                <a:solidFill>
                  <a:schemeClr val="tx1"/>
                </a:solidFill>
                <a:sym typeface="+mn-ea"/>
              </a:rPr>
              <a:t>候</a:t>
            </a:r>
            <a:r>
              <a:rPr lang="zh-CN" altLang="en-US" sz="1600" b="0" dirty="0">
                <a:solidFill>
                  <a:schemeClr val="tx1"/>
                </a:solidFill>
                <a:sym typeface="+mn-ea"/>
              </a:rPr>
              <a:t>诊区现场检</a:t>
            </a:r>
            <a:r>
              <a:rPr lang="zh-CN" altLang="en-US" sz="1600" b="0" dirty="0" smtClean="0">
                <a:solidFill>
                  <a:schemeClr val="tx1"/>
                </a:solidFill>
                <a:sym typeface="+mn-ea"/>
              </a:rPr>
              <a:t>查内容：</a:t>
            </a:r>
            <a:endParaRPr lang="zh-CN" altLang="en-US" sz="1600" b="0" dirty="0">
              <a:solidFill>
                <a:schemeClr val="tx1"/>
              </a:solidFill>
            </a:endParaRPr>
          </a:p>
          <a:p>
            <a:r>
              <a:rPr lang="zh-CN" altLang="en-US" sz="1600" b="0" dirty="0" smtClean="0">
                <a:solidFill>
                  <a:schemeClr val="tx1"/>
                </a:solidFill>
                <a:latin typeface="Calibri" panose="020F0502020204030204" pitchFamily="34" charset="0"/>
                <a:sym typeface="+mn-ea"/>
              </a:rPr>
              <a:t>①</a:t>
            </a:r>
            <a:r>
              <a:rPr lang="zh-CN" altLang="en-US" sz="1600" b="0" dirty="0" smtClean="0">
                <a:solidFill>
                  <a:schemeClr val="tx1"/>
                </a:solidFill>
                <a:sym typeface="+mn-ea"/>
              </a:rPr>
              <a:t> 候诊座位是</a:t>
            </a:r>
            <a:r>
              <a:rPr lang="zh-CN" altLang="en-US" sz="1600" b="0" dirty="0">
                <a:solidFill>
                  <a:schemeClr val="tx1"/>
                </a:solidFill>
                <a:sym typeface="+mn-ea"/>
              </a:rPr>
              <a:t>否远离入口。</a:t>
            </a:r>
            <a:endParaRPr lang="zh-CN" altLang="en-US" sz="1600" b="0" dirty="0">
              <a:solidFill>
                <a:schemeClr val="tx1"/>
              </a:solidFill>
            </a:endParaRPr>
          </a:p>
          <a:p>
            <a:endParaRPr lang="en-US" altLang="zh-CN" sz="1600" b="0" dirty="0" smtClean="0">
              <a:solidFill>
                <a:schemeClr val="tx1"/>
              </a:solidFill>
              <a:latin typeface="Calibri" panose="020F0502020204030204" pitchFamily="34" charset="0"/>
              <a:sym typeface="+mn-ea"/>
            </a:endParaRPr>
          </a:p>
          <a:p>
            <a:endParaRPr lang="en-US" altLang="zh-CN" sz="1600" b="0" dirty="0" smtClean="0">
              <a:solidFill>
                <a:schemeClr val="tx1"/>
              </a:solidFill>
              <a:latin typeface="Calibri" panose="020F0502020204030204" pitchFamily="34" charset="0"/>
              <a:sym typeface="+mn-ea"/>
            </a:endParaRPr>
          </a:p>
          <a:p>
            <a:endParaRPr lang="en-US" altLang="zh-CN" sz="1600" b="0" dirty="0" smtClean="0">
              <a:solidFill>
                <a:schemeClr val="tx1"/>
              </a:solidFill>
              <a:latin typeface="Calibri" panose="020F0502020204030204" pitchFamily="34" charset="0"/>
              <a:sym typeface="+mn-ea"/>
            </a:endParaRPr>
          </a:p>
          <a:p>
            <a:endParaRPr lang="en-US" altLang="zh-CN" sz="1600" b="0" dirty="0" smtClean="0">
              <a:solidFill>
                <a:schemeClr val="tx1"/>
              </a:solidFill>
              <a:latin typeface="Calibri" panose="020F0502020204030204" pitchFamily="34" charset="0"/>
              <a:sym typeface="+mn-ea"/>
            </a:endParaRPr>
          </a:p>
          <a:p>
            <a:r>
              <a:rPr lang="zh-CN" altLang="en-US" sz="1600" b="0" dirty="0" smtClean="0">
                <a:solidFill>
                  <a:schemeClr val="tx1"/>
                </a:solidFill>
                <a:latin typeface="Calibri" panose="020F0502020204030204" pitchFamily="34" charset="0"/>
                <a:sym typeface="+mn-ea"/>
              </a:rPr>
              <a:t>②机房门口是否的</a:t>
            </a:r>
            <a:r>
              <a:rPr lang="zh-CN" altLang="en-US" sz="1600" b="0" dirty="0" smtClean="0">
                <a:solidFill>
                  <a:schemeClr val="tx1"/>
                </a:solidFill>
                <a:sym typeface="+mn-ea"/>
              </a:rPr>
              <a:t>红色警示线和警示语句。</a:t>
            </a:r>
            <a:endParaRPr lang="zh-CN" altLang="en-US" sz="1600" b="0" dirty="0">
              <a:solidFill>
                <a:schemeClr val="tx1"/>
              </a:solidFill>
            </a:endParaRPr>
          </a:p>
          <a:p>
            <a:pPr marL="0" indent="0">
              <a:buNone/>
            </a:pPr>
            <a:endParaRPr lang="zh-CN" altLang="en-US" sz="1400" dirty="0">
              <a:solidFill>
                <a:schemeClr val="tx1"/>
              </a:solidFill>
            </a:endParaRPr>
          </a:p>
          <a:p>
            <a:pPr>
              <a:buNone/>
            </a:pPr>
            <a:endParaRPr lang="zh-CN" altLang="en-US" sz="140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pic>
        <p:nvPicPr>
          <p:cNvPr id="1027" name="Picture 3"/>
          <p:cNvPicPr>
            <a:picLocks noChangeAspect="1" noChangeArrowheads="1"/>
          </p:cNvPicPr>
          <p:nvPr/>
        </p:nvPicPr>
        <p:blipFill>
          <a:blip r:embed="rId2" cstate="print"/>
          <a:srcRect/>
          <a:stretch>
            <a:fillRect/>
          </a:stretch>
        </p:blipFill>
        <p:spPr bwMode="auto">
          <a:xfrm>
            <a:off x="4060271" y="5176008"/>
            <a:ext cx="4983061" cy="1283516"/>
          </a:xfrm>
          <a:prstGeom prst="rect">
            <a:avLst/>
          </a:prstGeom>
          <a:noFill/>
          <a:ln w="9525">
            <a:noFill/>
            <a:miter lim="800000"/>
            <a:headEnd/>
            <a:tailEnd/>
          </a:ln>
        </p:spPr>
      </p:pic>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9" name="椭圆 18"/>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20" name="任意多边形 19"/>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8"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16" name="矩形 15"/>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026" name="Picture 2"/>
          <p:cNvPicPr>
            <a:picLocks noChangeAspect="1" noChangeArrowheads="1"/>
          </p:cNvPicPr>
          <p:nvPr/>
        </p:nvPicPr>
        <p:blipFill>
          <a:blip r:embed="rId3" cstate="print"/>
          <a:srcRect/>
          <a:stretch>
            <a:fillRect/>
          </a:stretch>
        </p:blipFill>
        <p:spPr bwMode="auto">
          <a:xfrm>
            <a:off x="3842158" y="2852257"/>
            <a:ext cx="4907559" cy="166102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en-US" altLang="zh-CN" sz="1600" dirty="0">
                <a:solidFill>
                  <a:schemeClr val="tx1"/>
                </a:solidFill>
                <a:sym typeface="+mn-ea"/>
              </a:rPr>
              <a:t>2</a:t>
            </a:r>
            <a:r>
              <a:rPr lang="zh-CN" altLang="en-US" sz="1600" dirty="0" smtClean="0">
                <a:solidFill>
                  <a:schemeClr val="tx1"/>
                </a:solidFill>
                <a:ea typeface="宋体" panose="02010600030101010101" pitchFamily="2" charset="-122"/>
                <a:sym typeface="+mn-ea"/>
              </a:rPr>
              <a:t>、</a:t>
            </a:r>
            <a:r>
              <a:rPr lang="zh-CN" altLang="en-US" sz="1600" dirty="0" smtClean="0">
                <a:solidFill>
                  <a:schemeClr val="tx1"/>
                </a:solidFill>
                <a:sym typeface="+mn-ea"/>
              </a:rPr>
              <a:t> 机</a:t>
            </a:r>
            <a:r>
              <a:rPr lang="zh-CN" altLang="en-US" sz="1600" dirty="0">
                <a:solidFill>
                  <a:schemeClr val="tx1"/>
                </a:solidFill>
                <a:sym typeface="+mn-ea"/>
              </a:rPr>
              <a:t>房大门进出口区现场检查</a:t>
            </a:r>
          </a:p>
          <a:p>
            <a:pPr algn="just">
              <a:lnSpc>
                <a:spcPct val="105000"/>
              </a:lnSpc>
              <a:spcBef>
                <a:spcPct val="0"/>
              </a:spcBef>
            </a:pPr>
            <a:endParaRPr lang="zh-CN" altLang="en-US" sz="1200" b="0" dirty="0"/>
          </a:p>
          <a:p>
            <a:r>
              <a:rPr lang="zh-CN" altLang="en-US" sz="1400" b="0" dirty="0" smtClean="0">
                <a:solidFill>
                  <a:schemeClr val="tx1"/>
                </a:solidFill>
              </a:rPr>
              <a:t>要求：</a:t>
            </a:r>
            <a:endParaRPr lang="en-US" altLang="zh-CN" sz="1400" b="0" dirty="0" smtClean="0">
              <a:solidFill>
                <a:schemeClr val="tx1"/>
              </a:solidFill>
            </a:endParaRPr>
          </a:p>
          <a:p>
            <a:r>
              <a:rPr lang="zh-CN" altLang="en-US" sz="1400" b="0" dirty="0" smtClean="0">
                <a:solidFill>
                  <a:schemeClr val="tx1"/>
                </a:solidFill>
              </a:rPr>
              <a:t>《放射诊疗管理规定》</a:t>
            </a:r>
            <a:r>
              <a:rPr lang="zh-CN" altLang="en-US" sz="1400" b="0" dirty="0" smtClean="0">
                <a:solidFill>
                  <a:schemeClr val="tx1"/>
                </a:solidFill>
                <a:sym typeface="+mn-ea"/>
              </a:rPr>
              <a:t>要求</a:t>
            </a:r>
            <a:r>
              <a:rPr lang="zh-CN" altLang="en-US" sz="1400" b="0" dirty="0" smtClean="0">
                <a:solidFill>
                  <a:schemeClr val="tx1"/>
                </a:solidFill>
              </a:rPr>
              <a:t>放射诊疗工作场所应当按照有关标准的要求分为控制区、监督区，在控制区进出口及其他适当位置，设有电离辐射警告标志和工作指示灯。</a:t>
            </a:r>
            <a:endParaRPr lang="en-US" altLang="zh-CN" sz="1400" b="0" dirty="0" smtClean="0">
              <a:solidFill>
                <a:schemeClr val="tx1"/>
              </a:solidFill>
            </a:endParaRPr>
          </a:p>
          <a:p>
            <a:pPr algn="just">
              <a:lnSpc>
                <a:spcPct val="105000"/>
              </a:lnSpc>
              <a:spcBef>
                <a:spcPct val="0"/>
              </a:spcBef>
            </a:pPr>
            <a:r>
              <a:rPr lang="zh-CN" altLang="en-US" sz="1400" b="0" dirty="0" smtClean="0">
                <a:solidFill>
                  <a:schemeClr val="tx1"/>
                </a:solidFill>
                <a:sym typeface="+mn-ea"/>
              </a:rPr>
              <a:t>《医用X射线诊断放射防护要求》(GBZ130-2013) 5.7要求:机房门外应设有电离辐射警告标志，放射防护注意事项、醒目的工作状态指示灯，灯箱处应设警示语句；</a:t>
            </a:r>
            <a:r>
              <a:rPr lang="en-US" altLang="zh-CN" sz="1400" b="0" dirty="0" smtClean="0">
                <a:solidFill>
                  <a:schemeClr val="tx1"/>
                </a:solidFill>
                <a:sym typeface="+mn-ea"/>
              </a:rPr>
              <a:t>CT</a:t>
            </a:r>
            <a:r>
              <a:rPr lang="zh-CN" altLang="en-US" sz="1400" b="0" dirty="0" smtClean="0">
                <a:solidFill>
                  <a:schemeClr val="tx1"/>
                </a:solidFill>
                <a:sym typeface="+mn-ea"/>
              </a:rPr>
              <a:t>机房门应有闭门装置，且工作状态指示灯和与机房相通的门能有效联动。</a:t>
            </a:r>
            <a:endParaRPr lang="en-US" altLang="zh-CN" sz="1400" b="0" dirty="0" smtClean="0">
              <a:solidFill>
                <a:schemeClr val="tx1"/>
              </a:solidFill>
              <a:sym typeface="+mn-ea"/>
            </a:endParaRPr>
          </a:p>
          <a:p>
            <a:pPr algn="just">
              <a:lnSpc>
                <a:spcPct val="105000"/>
              </a:lnSpc>
              <a:spcBef>
                <a:spcPct val="0"/>
              </a:spcBef>
            </a:pPr>
            <a:r>
              <a:rPr lang="en-US" altLang="zh-CN" sz="1400" b="0" dirty="0" smtClean="0">
                <a:solidFill>
                  <a:schemeClr val="tx1"/>
                </a:solidFill>
                <a:latin typeface="宋体" panose="02010600030101010101" pitchFamily="2" charset="-122"/>
              </a:rPr>
              <a:t>《</a:t>
            </a:r>
            <a:r>
              <a:rPr lang="zh-CN" altLang="en-US" sz="1400" b="0" dirty="0" smtClean="0">
                <a:solidFill>
                  <a:schemeClr val="tx1"/>
                </a:solidFill>
                <a:latin typeface="宋体" panose="02010600030101010101" pitchFamily="2" charset="-122"/>
              </a:rPr>
              <a:t>工作场所职业病危害警示标识</a:t>
            </a:r>
            <a:r>
              <a:rPr lang="en-US" altLang="zh-CN" sz="1400" b="0" dirty="0" smtClean="0">
                <a:solidFill>
                  <a:schemeClr val="tx1"/>
                </a:solidFill>
                <a:latin typeface="宋体" panose="02010600030101010101" pitchFamily="2" charset="-122"/>
              </a:rPr>
              <a:t>》 </a:t>
            </a:r>
            <a:r>
              <a:rPr lang="zh-CN" altLang="en-US" sz="1400" b="0" dirty="0" smtClean="0">
                <a:solidFill>
                  <a:schemeClr val="tx1"/>
                </a:solidFill>
                <a:latin typeface="宋体" panose="02010600030101010101" pitchFamily="2" charset="-122"/>
              </a:rPr>
              <a:t>（</a:t>
            </a:r>
            <a:r>
              <a:rPr lang="en-US" altLang="zh-CN" sz="1400" b="0" dirty="0" smtClean="0">
                <a:solidFill>
                  <a:schemeClr val="tx1"/>
                </a:solidFill>
                <a:latin typeface="宋体" panose="02010600030101010101" pitchFamily="2" charset="-122"/>
              </a:rPr>
              <a:t>GBZ158-2003</a:t>
            </a:r>
            <a:r>
              <a:rPr lang="zh-CN" altLang="en-US" sz="1400" b="0" dirty="0" smtClean="0">
                <a:solidFill>
                  <a:schemeClr val="tx1"/>
                </a:solidFill>
                <a:latin typeface="宋体" panose="02010600030101010101" pitchFamily="2" charset="-122"/>
              </a:rPr>
              <a:t>）规定（</a:t>
            </a:r>
            <a:r>
              <a:rPr lang="en-US" altLang="zh-CN" sz="1400" b="0" dirty="0" smtClean="0">
                <a:solidFill>
                  <a:schemeClr val="tx1"/>
                </a:solidFill>
                <a:latin typeface="宋体" panose="02010600030101010101" pitchFamily="2" charset="-122"/>
              </a:rPr>
              <a:t>1</a:t>
            </a:r>
            <a:r>
              <a:rPr lang="zh-CN" altLang="en-US" sz="1400" b="0" dirty="0" smtClean="0">
                <a:solidFill>
                  <a:schemeClr val="tx1"/>
                </a:solidFill>
                <a:latin typeface="宋体" panose="02010600030101010101" pitchFamily="2" charset="-122"/>
              </a:rPr>
              <a:t>）警示标识不设在门、窗等可移动的物体上。（</a:t>
            </a:r>
            <a:r>
              <a:rPr lang="en-US" altLang="zh-CN" sz="1400" b="0" dirty="0" smtClean="0">
                <a:solidFill>
                  <a:schemeClr val="tx1"/>
                </a:solidFill>
                <a:latin typeface="宋体" panose="02010600030101010101" pitchFamily="2" charset="-122"/>
              </a:rPr>
              <a:t>2</a:t>
            </a:r>
            <a:r>
              <a:rPr lang="zh-CN" altLang="en-US" sz="1400" b="0" dirty="0" smtClean="0">
                <a:solidFill>
                  <a:schemeClr val="tx1"/>
                </a:solidFill>
                <a:latin typeface="宋体" panose="02010600030101010101" pitchFamily="2" charset="-122"/>
              </a:rPr>
              <a:t>）对放射工作场所入口处设置“禁止入内”图形标识；</a:t>
            </a:r>
            <a:endParaRPr lang="en-US" altLang="zh-CN" sz="1400" b="0" dirty="0" smtClean="0">
              <a:solidFill>
                <a:schemeClr val="tx1"/>
              </a:solidFill>
              <a:latin typeface="宋体" panose="02010600030101010101" pitchFamily="2" charset="-122"/>
            </a:endParaRPr>
          </a:p>
          <a:p>
            <a:pPr algn="just">
              <a:lnSpc>
                <a:spcPct val="105000"/>
              </a:lnSpc>
              <a:spcBef>
                <a:spcPct val="0"/>
              </a:spcBef>
            </a:pPr>
            <a:r>
              <a:rPr lang="en-US" altLang="zh-CN" sz="1400" b="0" dirty="0" smtClean="0">
                <a:solidFill>
                  <a:schemeClr val="tx1"/>
                </a:solidFill>
                <a:latin typeface="宋体" panose="02010600030101010101" pitchFamily="2" charset="-122"/>
              </a:rPr>
              <a:t>《</a:t>
            </a:r>
            <a:r>
              <a:rPr lang="zh-CN" altLang="en-US" sz="1400" b="0" dirty="0" smtClean="0">
                <a:solidFill>
                  <a:schemeClr val="tx1"/>
                </a:solidFill>
                <a:latin typeface="宋体" panose="02010600030101010101" pitchFamily="2" charset="-122"/>
              </a:rPr>
              <a:t>工作场所职业病危害警示标识使用指南</a:t>
            </a:r>
            <a:r>
              <a:rPr lang="en-US" altLang="zh-CN" sz="1400" b="0" dirty="0" smtClean="0">
                <a:solidFill>
                  <a:schemeClr val="tx1"/>
                </a:solidFill>
                <a:latin typeface="宋体" panose="02010600030101010101" pitchFamily="2" charset="-122"/>
              </a:rPr>
              <a:t>》</a:t>
            </a:r>
            <a:r>
              <a:rPr lang="zh-CN" altLang="en-US" sz="1400" b="0" dirty="0" smtClean="0">
                <a:solidFill>
                  <a:schemeClr val="tx1"/>
                </a:solidFill>
                <a:latin typeface="宋体" panose="02010600030101010101" pitchFamily="2" charset="-122"/>
              </a:rPr>
              <a:t>（卫生部卫生法制与监督司等编）表</a:t>
            </a:r>
            <a:r>
              <a:rPr lang="en-US" altLang="zh-CN" sz="1400" b="0" dirty="0" smtClean="0">
                <a:solidFill>
                  <a:schemeClr val="tx1"/>
                </a:solidFill>
                <a:latin typeface="宋体" panose="02010600030101010101" pitchFamily="2" charset="-122"/>
              </a:rPr>
              <a:t>1</a:t>
            </a:r>
            <a:r>
              <a:rPr lang="zh-CN" altLang="en-US" sz="1400" b="0" dirty="0" smtClean="0">
                <a:solidFill>
                  <a:schemeClr val="tx1"/>
                </a:solidFill>
                <a:latin typeface="宋体" panose="02010600030101010101" pitchFamily="2" charset="-122"/>
              </a:rPr>
              <a:t>：放射工作场所，须长期设置“禁止停留”图形标识。</a:t>
            </a:r>
          </a:p>
          <a:p>
            <a:pPr marL="0" indent="0" algn="just">
              <a:lnSpc>
                <a:spcPct val="105000"/>
              </a:lnSpc>
              <a:spcBef>
                <a:spcPct val="0"/>
              </a:spcBef>
              <a:buNone/>
            </a:pPr>
            <a:endParaRPr lang="zh-CN" altLang="en-US" sz="1400" dirty="0" smtClean="0">
              <a:solidFill>
                <a:schemeClr val="tx1"/>
              </a:solidFill>
              <a:latin typeface="宋体" panose="02010600030101010101" pitchFamily="2" charset="-122"/>
              <a:sym typeface="+mn-ea"/>
            </a:endParaRPr>
          </a:p>
          <a:p>
            <a:pPr algn="just">
              <a:lnSpc>
                <a:spcPct val="105000"/>
              </a:lnSpc>
              <a:spcBef>
                <a:spcPct val="0"/>
              </a:spcBef>
            </a:pPr>
            <a:endParaRPr lang="zh-CN" altLang="en-US" sz="1400" dirty="0" smtClean="0">
              <a:sym typeface="+mn-ea"/>
            </a:endParaRPr>
          </a:p>
          <a:p>
            <a:pPr algn="just">
              <a:lnSpc>
                <a:spcPct val="105000"/>
              </a:lnSpc>
              <a:spcBef>
                <a:spcPct val="0"/>
              </a:spcBef>
            </a:pPr>
            <a:endParaRPr lang="zh-CN" altLang="en-US" sz="1400" dirty="0" smtClean="0">
              <a:sym typeface="+mn-ea"/>
            </a:endParaRPr>
          </a:p>
          <a:p>
            <a:pPr algn="just">
              <a:lnSpc>
                <a:spcPct val="105000"/>
              </a:lnSpc>
              <a:spcBef>
                <a:spcPct val="0"/>
              </a:spcBef>
            </a:pPr>
            <a:endParaRPr lang="zh-CN" altLang="en-US" sz="1400" dirty="0" smtClean="0">
              <a:sym typeface="+mn-ea"/>
            </a:endParaRPr>
          </a:p>
          <a:p>
            <a:pPr algn="just">
              <a:lnSpc>
                <a:spcPct val="105000"/>
              </a:lnSpc>
              <a:spcBef>
                <a:spcPct val="0"/>
              </a:spcBef>
            </a:pPr>
            <a:endParaRPr lang="zh-CN" altLang="en-US" sz="1400" dirty="0" smtClean="0">
              <a:solidFill>
                <a:schemeClr val="tx1"/>
              </a:solidFill>
              <a:sym typeface="+mn-ea"/>
            </a:endParaRPr>
          </a:p>
          <a:p>
            <a:pPr algn="just">
              <a:lnSpc>
                <a:spcPct val="105000"/>
              </a:lnSpc>
              <a:spcBef>
                <a:spcPct val="0"/>
              </a:spcBef>
            </a:pPr>
            <a:endParaRPr lang="en-US" altLang="zh-CN" sz="1400" dirty="0" smtClean="0">
              <a:solidFill>
                <a:schemeClr val="tx1"/>
              </a:solidFill>
            </a:endParaRPr>
          </a:p>
          <a:p>
            <a:endParaRPr lang="en-US" altLang="zh-CN" sz="1400" dirty="0" smtClean="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5" name="图片 14"/>
          <p:cNvPicPr>
            <a:picLocks noChangeAspect="1"/>
          </p:cNvPicPr>
          <p:nvPr/>
        </p:nvPicPr>
        <p:blipFill>
          <a:blip r:embed="rId2" cstate="print"/>
          <a:stretch>
            <a:fillRect/>
          </a:stretch>
        </p:blipFill>
        <p:spPr>
          <a:xfrm>
            <a:off x="4838066" y="4770172"/>
            <a:ext cx="2728804" cy="1114262"/>
          </a:xfrm>
          <a:prstGeom prst="rect">
            <a:avLst/>
          </a:prstGeom>
        </p:spPr>
      </p:pic>
      <p:pic>
        <p:nvPicPr>
          <p:cNvPr id="16" name="图片 15"/>
          <p:cNvPicPr>
            <a:picLocks noChangeAspect="1"/>
          </p:cNvPicPr>
          <p:nvPr/>
        </p:nvPicPr>
        <p:blipFill>
          <a:blip r:embed="rId3" cstate="print"/>
          <a:stretch>
            <a:fillRect/>
          </a:stretch>
        </p:blipFill>
        <p:spPr>
          <a:xfrm>
            <a:off x="1780080" y="4778560"/>
            <a:ext cx="2734612" cy="1068567"/>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pPr algn="just">
              <a:lnSpc>
                <a:spcPct val="105000"/>
              </a:lnSpc>
              <a:spcBef>
                <a:spcPct val="0"/>
              </a:spcBef>
            </a:pPr>
            <a:r>
              <a:rPr lang="zh-CN" altLang="en-US" sz="1800" b="0" dirty="0" smtClean="0">
                <a:solidFill>
                  <a:schemeClr val="tx1"/>
                </a:solidFill>
                <a:latin typeface="Calibri" panose="020F0502020204030204" pitchFamily="34" charset="0"/>
                <a:sym typeface="+mn-ea"/>
              </a:rPr>
              <a:t>①</a:t>
            </a:r>
            <a:r>
              <a:rPr lang="zh-CN" altLang="en-US" sz="1800" b="0" dirty="0" smtClean="0">
                <a:solidFill>
                  <a:schemeClr val="tx1"/>
                </a:solidFill>
                <a:sym typeface="+mn-ea"/>
              </a:rPr>
              <a:t> 机房进出口及其他适当位置是否设有电离辐射警告标志；</a:t>
            </a:r>
            <a:r>
              <a:rPr lang="zh-CN" altLang="en-US" sz="1800" b="0" dirty="0" smtClean="0">
                <a:solidFill>
                  <a:schemeClr val="tx1"/>
                </a:solidFill>
                <a:latin typeface="宋体" panose="02010600030101010101" pitchFamily="2" charset="-122"/>
                <a:sym typeface="+mn-ea"/>
              </a:rPr>
              <a:t>警示标识是否设在门、窗等可移动的物体上。是否设置“禁止入内”“禁止停留”图形标识。</a:t>
            </a:r>
            <a:endParaRPr lang="zh-CN" altLang="en-US" sz="1800" b="0" dirty="0" smtClean="0">
              <a:solidFill>
                <a:schemeClr val="tx1"/>
              </a:solidFill>
              <a:sym typeface="+mn-ea"/>
            </a:endParaRPr>
          </a:p>
          <a:p>
            <a:pPr algn="just">
              <a:lnSpc>
                <a:spcPct val="105000"/>
              </a:lnSpc>
              <a:spcBef>
                <a:spcPct val="0"/>
              </a:spcBef>
            </a:pPr>
            <a:endParaRPr lang="zh-CN" altLang="en-US" dirty="0" smtClean="0">
              <a:solidFill>
                <a:schemeClr val="tx1"/>
              </a:solidFill>
              <a:sym typeface="+mn-ea"/>
            </a:endParaRPr>
          </a:p>
          <a:p>
            <a:endParaRPr lang="zh-CN" altLang="en-US" dirty="0"/>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grpSp>
        <p:nvGrpSpPr>
          <p:cNvPr id="5" name="组合 173065"/>
          <p:cNvGrpSpPr/>
          <p:nvPr/>
        </p:nvGrpSpPr>
        <p:grpSpPr>
          <a:xfrm>
            <a:off x="982460" y="377505"/>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5" name="Picture 2"/>
          <p:cNvPicPr>
            <a:picLocks noChangeAspect="1" noChangeArrowheads="1"/>
          </p:cNvPicPr>
          <p:nvPr/>
        </p:nvPicPr>
        <p:blipFill>
          <a:blip r:embed="rId2" cstate="print"/>
          <a:srcRect/>
          <a:stretch>
            <a:fillRect/>
          </a:stretch>
        </p:blipFill>
        <p:spPr bwMode="auto">
          <a:xfrm>
            <a:off x="4060271" y="3120704"/>
            <a:ext cx="2994869" cy="3204594"/>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97282" name="Picture 4" descr="20151019_161537"/>
          <p:cNvPicPr>
            <a:picLocks noChangeAspect="1" noChangeArrowheads="1"/>
          </p:cNvPicPr>
          <p:nvPr/>
        </p:nvPicPr>
        <p:blipFill>
          <a:blip r:embed="rId2" cstate="print"/>
          <a:srcRect/>
          <a:stretch>
            <a:fillRect/>
          </a:stretch>
        </p:blipFill>
        <p:spPr bwMode="auto">
          <a:xfrm>
            <a:off x="106363" y="93663"/>
            <a:ext cx="2622550" cy="3492500"/>
          </a:xfrm>
          <a:prstGeom prst="rect">
            <a:avLst/>
          </a:prstGeom>
          <a:noFill/>
          <a:ln w="9525">
            <a:noFill/>
            <a:miter lim="800000"/>
            <a:headEnd/>
            <a:tailEnd/>
          </a:ln>
        </p:spPr>
      </p:pic>
      <p:pic>
        <p:nvPicPr>
          <p:cNvPr id="97283" name="Picture 5" descr="20150422_143505"/>
          <p:cNvPicPr>
            <a:picLocks noChangeAspect="1" noChangeArrowheads="1"/>
          </p:cNvPicPr>
          <p:nvPr/>
        </p:nvPicPr>
        <p:blipFill>
          <a:blip r:embed="rId3" cstate="print"/>
          <a:srcRect/>
          <a:stretch>
            <a:fillRect/>
          </a:stretch>
        </p:blipFill>
        <p:spPr bwMode="auto">
          <a:xfrm>
            <a:off x="5789613" y="0"/>
            <a:ext cx="3354387" cy="4471988"/>
          </a:xfrm>
          <a:prstGeom prst="rect">
            <a:avLst/>
          </a:prstGeom>
          <a:noFill/>
          <a:ln w="9525">
            <a:noFill/>
            <a:miter lim="800000"/>
            <a:headEnd/>
            <a:tailEnd/>
          </a:ln>
        </p:spPr>
      </p:pic>
      <p:pic>
        <p:nvPicPr>
          <p:cNvPr id="97284" name="Picture 6" descr="20150710_130439"/>
          <p:cNvPicPr>
            <a:picLocks noChangeAspect="1" noChangeArrowheads="1"/>
          </p:cNvPicPr>
          <p:nvPr/>
        </p:nvPicPr>
        <p:blipFill>
          <a:blip r:embed="rId4" cstate="print"/>
          <a:srcRect/>
          <a:stretch>
            <a:fillRect/>
          </a:stretch>
        </p:blipFill>
        <p:spPr bwMode="auto">
          <a:xfrm>
            <a:off x="3128963" y="93663"/>
            <a:ext cx="2427287" cy="3235325"/>
          </a:xfrm>
          <a:prstGeom prst="rect">
            <a:avLst/>
          </a:prstGeom>
          <a:noFill/>
          <a:ln w="9525">
            <a:noFill/>
            <a:miter lim="800000"/>
            <a:headEnd/>
            <a:tailEnd/>
          </a:ln>
        </p:spPr>
      </p:pic>
      <p:pic>
        <p:nvPicPr>
          <p:cNvPr id="97285" name="Picture 4" descr="IMG_0456"/>
          <p:cNvPicPr>
            <a:picLocks noChangeAspect="1" noChangeArrowheads="1"/>
          </p:cNvPicPr>
          <p:nvPr/>
        </p:nvPicPr>
        <p:blipFill>
          <a:blip r:embed="rId5" cstate="print"/>
          <a:srcRect/>
          <a:stretch>
            <a:fillRect/>
          </a:stretch>
        </p:blipFill>
        <p:spPr bwMode="auto">
          <a:xfrm>
            <a:off x="1841500" y="3586163"/>
            <a:ext cx="3714750" cy="278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16" name="Picture 3"/>
          <p:cNvPicPr>
            <a:picLocks noGrp="1" noChangeAspect="1" noChangeArrowheads="1"/>
          </p:cNvPicPr>
          <p:nvPr>
            <p:ph idx="1"/>
          </p:nvPr>
        </p:nvPicPr>
        <p:blipFill>
          <a:blip r:embed="rId2" cstate="print"/>
          <a:srcRect/>
          <a:stretch>
            <a:fillRect/>
          </a:stretch>
        </p:blipFill>
        <p:spPr bwMode="auto">
          <a:xfrm>
            <a:off x="568960" y="3666490"/>
            <a:ext cx="3453765" cy="2625090"/>
          </a:xfrm>
          <a:prstGeom prst="rect">
            <a:avLst/>
          </a:prstGeom>
          <a:noFill/>
          <a:ln w="9525">
            <a:noFill/>
            <a:miter lim="800000"/>
            <a:headEnd/>
            <a:tailEnd/>
          </a:ln>
        </p:spPr>
      </p:pic>
      <p:sp>
        <p:nvSpPr>
          <p:cNvPr id="4" name="日期占位符 3"/>
          <p:cNvSpPr>
            <a:spLocks noGrp="1"/>
          </p:cNvSpPr>
          <p:nvPr>
            <p:ph type="dt" sz="half" idx="10"/>
          </p:nvPr>
        </p:nvSpPr>
        <p:spPr/>
        <p:txBody>
          <a:bodyPr/>
          <a:lstStyle/>
          <a:p>
            <a:pPr lvl="0"/>
            <a:r>
              <a:rPr lang="en-US" altLang="ko-KR" smtClean="0"/>
              <a:t>LOGO</a:t>
            </a:r>
            <a:endParaRPr lang="en-US" altLang="ko-KR"/>
          </a:p>
        </p:txBody>
      </p:sp>
      <p:sp>
        <p:nvSpPr>
          <p:cNvPr id="9" name="矩形 8"/>
          <p:cNvSpPr/>
          <p:nvPr/>
        </p:nvSpPr>
        <p:spPr>
          <a:xfrm>
            <a:off x="914400" y="1543575"/>
            <a:ext cx="7533314" cy="1938992"/>
          </a:xfrm>
          <a:prstGeom prst="rect">
            <a:avLst/>
          </a:prstGeom>
        </p:spPr>
        <p:txBody>
          <a:bodyPr wrap="square">
            <a:spAutoFit/>
          </a:bodyPr>
          <a:lstStyle/>
          <a:p>
            <a:r>
              <a:rPr lang="zh-CN" altLang="en-US" dirty="0" smtClean="0">
                <a:latin typeface="Calibri" panose="020F0502020204030204" pitchFamily="34" charset="0"/>
                <a:sym typeface="+mn-ea"/>
              </a:rPr>
              <a:t>②</a:t>
            </a:r>
            <a:r>
              <a:rPr lang="zh-CN" altLang="en-US" dirty="0" smtClean="0">
                <a:sym typeface="+mn-ea"/>
              </a:rPr>
              <a:t> 机房进出口及其他适当位置是否设有工作状态，指示灯能否正常工作；灯箱处应设警示语句，如工作中灯亮勿进。</a:t>
            </a:r>
            <a:endParaRPr lang="zh-CN" altLang="en-US" dirty="0" smtClean="0"/>
          </a:p>
          <a:p>
            <a:r>
              <a:rPr lang="zh-CN" altLang="en-US" dirty="0" smtClean="0">
                <a:latin typeface="Calibri" panose="020F0502020204030204" pitchFamily="34" charset="0"/>
                <a:sym typeface="+mn-ea"/>
              </a:rPr>
              <a:t>③</a:t>
            </a:r>
            <a:r>
              <a:rPr lang="zh-CN" altLang="en-US" dirty="0" smtClean="0">
                <a:sym typeface="+mn-ea"/>
              </a:rPr>
              <a:t> 机房门是否有闭门装置，工作状态指示灯是否和与机房相通的门能有效联动。</a:t>
            </a:r>
            <a:endParaRPr lang="en-US" altLang="zh-CN" dirty="0" smtClean="0">
              <a:sym typeface="+mn-ea"/>
            </a:endParaRPr>
          </a:p>
          <a:p>
            <a:r>
              <a:rPr lang="zh-CN" altLang="en-US" dirty="0" smtClean="0">
                <a:latin typeface="微软雅黑" panose="020B0503020204020204" pitchFamily="34" charset="-122"/>
                <a:ea typeface="微软雅黑" panose="020B0503020204020204" pitchFamily="34" charset="-122"/>
                <a:sym typeface="+mn-ea"/>
              </a:rPr>
              <a:t>④</a:t>
            </a:r>
            <a:r>
              <a:rPr lang="zh-CN" altLang="en-US" dirty="0" smtClean="0">
                <a:sym typeface="+mn-ea"/>
              </a:rPr>
              <a:t>机房门外是否有放射防护注意事项。</a:t>
            </a:r>
            <a:endParaRPr lang="zh-CN" altLang="en-US" dirty="0" smtClean="0"/>
          </a:p>
          <a:p>
            <a:endParaRPr lang="zh-CN" altLang="en-US" dirty="0">
              <a:sym typeface="+mn-ea"/>
            </a:endParaRPr>
          </a:p>
        </p:txBody>
      </p:sp>
      <p:sp>
        <p:nvSpPr>
          <p:cNvPr id="11" name="矩形 10"/>
          <p:cNvSpPr/>
          <p:nvPr/>
        </p:nvSpPr>
        <p:spPr>
          <a:xfrm>
            <a:off x="5629013" y="3296873"/>
            <a:ext cx="2097248" cy="369332"/>
          </a:xfrm>
          <a:prstGeom prst="rect">
            <a:avLst/>
          </a:prstGeom>
        </p:spPr>
        <p:txBody>
          <a:bodyPr wrap="square">
            <a:spAutoFit/>
          </a:bodyPr>
          <a:lstStyle/>
          <a:p>
            <a:r>
              <a:rPr lang="zh-CN" altLang="en-US" dirty="0" smtClean="0">
                <a:sym typeface="+mn-ea"/>
              </a:rPr>
              <a:t>        </a:t>
            </a:r>
            <a:r>
              <a:rPr lang="zh-CN" altLang="en-US" dirty="0" smtClean="0">
                <a:solidFill>
                  <a:srgbClr val="333399"/>
                </a:solidFill>
                <a:sym typeface="+mn-ea"/>
              </a:rPr>
              <a:t>门开灯灭</a:t>
            </a:r>
          </a:p>
        </p:txBody>
      </p:sp>
      <p:sp>
        <p:nvSpPr>
          <p:cNvPr id="12" name="矩形 11"/>
          <p:cNvSpPr/>
          <p:nvPr/>
        </p:nvSpPr>
        <p:spPr>
          <a:xfrm>
            <a:off x="1744910" y="3263316"/>
            <a:ext cx="1417740" cy="369332"/>
          </a:xfrm>
          <a:prstGeom prst="rect">
            <a:avLst/>
          </a:prstGeom>
        </p:spPr>
        <p:txBody>
          <a:bodyPr wrap="square">
            <a:spAutoFit/>
          </a:bodyPr>
          <a:lstStyle/>
          <a:p>
            <a:r>
              <a:rPr lang="zh-CN" altLang="en-US" dirty="0" smtClean="0">
                <a:solidFill>
                  <a:schemeClr val="accent1"/>
                </a:solidFill>
                <a:sym typeface="+mn-ea"/>
              </a:rPr>
              <a:t> </a:t>
            </a:r>
            <a:r>
              <a:rPr lang="zh-CN" altLang="en-US" dirty="0" smtClean="0">
                <a:solidFill>
                  <a:srgbClr val="333399"/>
                </a:solidFill>
                <a:sym typeface="+mn-ea"/>
              </a:rPr>
              <a:t>门关灯亮</a:t>
            </a:r>
          </a:p>
        </p:txBody>
      </p:sp>
      <p:pic>
        <p:nvPicPr>
          <p:cNvPr id="17" name="Picture 2"/>
          <p:cNvPicPr>
            <a:picLocks noChangeAspect="1" noChangeArrowheads="1"/>
          </p:cNvPicPr>
          <p:nvPr/>
        </p:nvPicPr>
        <p:blipFill>
          <a:blip r:embed="rId3" cstate="print"/>
          <a:srcRect/>
          <a:stretch>
            <a:fillRect/>
          </a:stretch>
        </p:blipFill>
        <p:spPr bwMode="auto">
          <a:xfrm>
            <a:off x="5003800" y="3714750"/>
            <a:ext cx="3443605" cy="2528570"/>
          </a:xfrm>
          <a:prstGeom prst="rect">
            <a:avLst/>
          </a:prstGeom>
          <a:noFill/>
          <a:ln w="9525">
            <a:no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pPr marL="0" lvl="8"/>
            <a:r>
              <a:rPr lang="zh-CN" altLang="en-US" sz="1800" dirty="0" smtClean="0">
                <a:latin typeface="微软雅黑" panose="020B0503020204020204" pitchFamily="34" charset="-122"/>
                <a:ea typeface="微软雅黑" panose="020B0503020204020204" pitchFamily="34" charset="-122"/>
                <a:sym typeface="+mn-ea"/>
              </a:rPr>
              <a:t>⑤</a:t>
            </a:r>
            <a:r>
              <a:rPr lang="zh-CN" altLang="en-US" sz="1800" dirty="0" smtClean="0">
                <a:sym typeface="+mn-ea"/>
              </a:rPr>
              <a:t>是</a:t>
            </a:r>
            <a:r>
              <a:rPr lang="zh-CN" altLang="en-US" sz="1800" dirty="0">
                <a:sym typeface="+mn-ea"/>
              </a:rPr>
              <a:t>否有候诊者在机房门口红色警示线内候诊。</a:t>
            </a:r>
            <a:endParaRPr lang="zh-CN" altLang="en-US" sz="1800" dirty="0"/>
          </a:p>
          <a:p>
            <a:endParaRPr lang="zh-CN" altLang="en-US" b="0" dirty="0"/>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1" name="椭圆 10"/>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2" name="任意多边形 11"/>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0"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8" name="矩形 7"/>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3" name="图片 12"/>
          <p:cNvPicPr>
            <a:picLocks noChangeAspect="1"/>
          </p:cNvPicPr>
          <p:nvPr/>
        </p:nvPicPr>
        <p:blipFill>
          <a:blip r:embed="rId2" cstate="print"/>
          <a:stretch>
            <a:fillRect/>
          </a:stretch>
        </p:blipFill>
        <p:spPr>
          <a:xfrm>
            <a:off x="2218055" y="2525395"/>
            <a:ext cx="4625340" cy="192214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en-US" altLang="zh-CN" sz="1600" b="0" dirty="0" smtClean="0">
                <a:solidFill>
                  <a:schemeClr val="tx1"/>
                </a:solidFill>
              </a:rPr>
              <a:t>3</a:t>
            </a:r>
            <a:r>
              <a:rPr lang="zh-CN" altLang="en-US" sz="1600" b="0" dirty="0" smtClean="0">
                <a:solidFill>
                  <a:schemeClr val="tx1"/>
                </a:solidFill>
              </a:rPr>
              <a:t>、机</a:t>
            </a:r>
            <a:r>
              <a:rPr lang="zh-CN" altLang="en-US" sz="1600" b="0" dirty="0">
                <a:solidFill>
                  <a:schemeClr val="tx1"/>
                </a:solidFill>
              </a:rPr>
              <a:t>房</a:t>
            </a:r>
            <a:r>
              <a:rPr lang="zh-CN" altLang="en-US" sz="1600" b="0" dirty="0">
                <a:solidFill>
                  <a:schemeClr val="tx1"/>
                </a:solidFill>
                <a:sym typeface="+mn-ea"/>
              </a:rPr>
              <a:t>现场检查</a:t>
            </a:r>
            <a:endParaRPr lang="zh-CN" altLang="en-US" sz="1600" b="0" dirty="0">
              <a:solidFill>
                <a:schemeClr val="tx1"/>
              </a:solidFill>
            </a:endParaRPr>
          </a:p>
          <a:p>
            <a:r>
              <a:rPr lang="zh-CN" altLang="en-US" sz="1600" b="0" dirty="0" smtClean="0">
                <a:solidFill>
                  <a:schemeClr val="tx1"/>
                </a:solidFill>
                <a:latin typeface="Calibri" panose="020F0502020204030204" pitchFamily="34" charset="0"/>
                <a:sym typeface="+mn-ea"/>
              </a:rPr>
              <a:t>①</a:t>
            </a:r>
            <a:r>
              <a:rPr lang="zh-CN" altLang="en-US" sz="1600" b="0" dirty="0" smtClean="0">
                <a:solidFill>
                  <a:schemeClr val="tx1"/>
                </a:solidFill>
              </a:rPr>
              <a:t>查看机房面积和最小单边长度是否符合要求。</a:t>
            </a:r>
          </a:p>
          <a:p>
            <a:r>
              <a:rPr lang="zh-CN" altLang="en-US" sz="1600" b="0" dirty="0" smtClean="0">
                <a:solidFill>
                  <a:schemeClr val="tx1"/>
                </a:solidFill>
              </a:rPr>
              <a:t>如：按</a:t>
            </a:r>
            <a:r>
              <a:rPr lang="zh-CN" altLang="en-US" sz="1600" b="0" dirty="0">
                <a:solidFill>
                  <a:schemeClr val="tx1"/>
                </a:solidFill>
              </a:rPr>
              <a:t>照《医用X射线诊断放射防护要求》（GBZ130-2013）的规定，</a:t>
            </a:r>
            <a:r>
              <a:rPr lang="zh-CN" altLang="en-US" sz="1600" b="0" dirty="0">
                <a:solidFill>
                  <a:schemeClr val="tx1"/>
                </a:solidFill>
                <a:sym typeface="+mn-ea"/>
              </a:rPr>
              <a:t>CT</a:t>
            </a:r>
            <a:r>
              <a:rPr lang="zh-CN" altLang="en-US" sz="1600" b="0" dirty="0">
                <a:solidFill>
                  <a:schemeClr val="tx1"/>
                </a:solidFill>
              </a:rPr>
              <a:t>机房内最小有效使用面积不小于30m</a:t>
            </a:r>
            <a:r>
              <a:rPr lang="zh-CN" altLang="en-US" sz="1600" b="0" baseline="30000" dirty="0">
                <a:solidFill>
                  <a:schemeClr val="tx1"/>
                </a:solidFill>
                <a:uFillTx/>
              </a:rPr>
              <a:t>2</a:t>
            </a:r>
            <a:r>
              <a:rPr lang="zh-CN" altLang="en-US" sz="1600" b="0" dirty="0">
                <a:solidFill>
                  <a:schemeClr val="tx1"/>
                </a:solidFill>
              </a:rPr>
              <a:t>，最小单边长度不小于4.5m</a:t>
            </a:r>
            <a:r>
              <a:rPr lang="zh-CN" altLang="en-US" sz="1600" b="0" dirty="0" smtClean="0">
                <a:solidFill>
                  <a:schemeClr val="tx1"/>
                </a:solidFill>
              </a:rPr>
              <a:t>。</a:t>
            </a:r>
            <a:endParaRPr lang="en-US" altLang="zh-CN" sz="1600" b="0" dirty="0" smtClean="0">
              <a:solidFill>
                <a:schemeClr val="tx1"/>
              </a:solidFill>
            </a:endParaRPr>
          </a:p>
          <a:p>
            <a:endParaRPr lang="zh-CN" altLang="en-US" sz="160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2" name="Picture 3"/>
          <p:cNvPicPr>
            <a:picLocks noGrp="1" noChangeAspect="1" noChangeArrowheads="1"/>
          </p:cNvPicPr>
          <p:nvPr/>
        </p:nvPicPr>
        <p:blipFill>
          <a:blip r:embed="rId2" cstate="print"/>
          <a:srcRect/>
          <a:stretch>
            <a:fillRect/>
          </a:stretch>
        </p:blipFill>
        <p:spPr bwMode="auto">
          <a:xfrm>
            <a:off x="1317320" y="3134580"/>
            <a:ext cx="6192837" cy="2663825"/>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600" dirty="0" smtClean="0">
                <a:solidFill>
                  <a:schemeClr val="tx1"/>
                </a:solidFill>
                <a:latin typeface="Calibri" panose="020F0502020204030204" pitchFamily="34" charset="0"/>
                <a:sym typeface="+mn-ea"/>
              </a:rPr>
              <a:t>②</a:t>
            </a:r>
            <a:r>
              <a:rPr lang="zh-CN" altLang="en-US" sz="1600" dirty="0" smtClean="0">
                <a:solidFill>
                  <a:schemeClr val="tx1"/>
                </a:solidFill>
              </a:rPr>
              <a:t>机房内的布局是否符合要求：</a:t>
            </a:r>
            <a:endParaRPr lang="zh-CN" altLang="en-US" sz="1600" dirty="0">
              <a:solidFill>
                <a:schemeClr val="tx1"/>
              </a:solidFill>
            </a:endParaRPr>
          </a:p>
          <a:p>
            <a:pPr marL="0" indent="0">
              <a:buNone/>
            </a:pPr>
            <a:r>
              <a:rPr lang="zh-CN" altLang="en-US" sz="1600" b="0" dirty="0">
                <a:solidFill>
                  <a:schemeClr val="tx1"/>
                </a:solidFill>
              </a:rPr>
              <a:t>  </a:t>
            </a:r>
            <a:r>
              <a:rPr lang="zh-CN" altLang="en-US" sz="1600" b="0" dirty="0" smtClean="0">
                <a:solidFill>
                  <a:schemeClr val="tx1"/>
                </a:solidFill>
              </a:rPr>
              <a:t>应</a:t>
            </a:r>
            <a:r>
              <a:rPr lang="zh-CN" altLang="en-US" sz="1600" b="0" dirty="0">
                <a:solidFill>
                  <a:schemeClr val="tx1"/>
                </a:solidFill>
              </a:rPr>
              <a:t>按照《医用X射线诊断放射防护要求》（GBZ130-2013）的规定合理设置机房的门、窗和管线口位置，机房内应设置动力排风装置，并保持良好的通风</a:t>
            </a:r>
            <a:r>
              <a:rPr lang="zh-CN" altLang="en-US" sz="1600" b="0" dirty="0" smtClean="0">
                <a:solidFill>
                  <a:schemeClr val="tx1"/>
                </a:solidFill>
              </a:rPr>
              <a:t>。</a:t>
            </a:r>
            <a:endParaRPr lang="zh-CN" altLang="en-US" sz="1600" b="0" dirty="0">
              <a:solidFill>
                <a:schemeClr val="tx1"/>
              </a:solidFill>
            </a:endParaRPr>
          </a:p>
          <a:p>
            <a:endParaRPr lang="en-US" altLang="zh-CN" sz="1600" b="0" dirty="0" smtClean="0"/>
          </a:p>
          <a:p>
            <a:endParaRPr lang="en-US" altLang="zh-CN" sz="1600" b="0" dirty="0" smtClean="0"/>
          </a:p>
          <a:p>
            <a:r>
              <a:rPr lang="zh-CN" altLang="en-US" sz="1600" b="0" dirty="0" smtClean="0">
                <a:solidFill>
                  <a:schemeClr val="tx1"/>
                </a:solidFill>
              </a:rPr>
              <a:t>设备的摆</a:t>
            </a:r>
            <a:r>
              <a:rPr lang="zh-CN" altLang="en-US" sz="1600" b="0" dirty="0">
                <a:solidFill>
                  <a:schemeClr val="tx1"/>
                </a:solidFill>
              </a:rPr>
              <a:t>放</a:t>
            </a:r>
            <a:r>
              <a:rPr lang="zh-CN" altLang="en-US" sz="1600" b="0" dirty="0" smtClean="0">
                <a:solidFill>
                  <a:schemeClr val="tx1"/>
                </a:solidFill>
              </a:rPr>
              <a:t>，是否以</a:t>
            </a:r>
            <a:r>
              <a:rPr lang="zh-CN" altLang="en-US" sz="1600" b="0" dirty="0">
                <a:solidFill>
                  <a:schemeClr val="tx1"/>
                </a:solidFill>
              </a:rPr>
              <a:t>利于操作者观察受检</a:t>
            </a:r>
            <a:r>
              <a:rPr lang="zh-CN" altLang="en-US" sz="1600" b="0" dirty="0" smtClean="0">
                <a:solidFill>
                  <a:schemeClr val="tx1"/>
                </a:solidFill>
              </a:rPr>
              <a:t>者。</a:t>
            </a:r>
            <a:endParaRPr lang="en-US" altLang="zh-CN" sz="16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机</a:t>
            </a:r>
            <a:r>
              <a:rPr lang="zh-CN" altLang="en-US" sz="1600" b="0" dirty="0">
                <a:solidFill>
                  <a:schemeClr val="tx1"/>
                </a:solidFill>
              </a:rPr>
              <a:t>房出入</a:t>
            </a:r>
            <a:r>
              <a:rPr lang="zh-CN" altLang="en-US" sz="1600" b="0" dirty="0" smtClean="0">
                <a:solidFill>
                  <a:schemeClr val="tx1"/>
                </a:solidFill>
              </a:rPr>
              <a:t>门是否处于散射辐</a:t>
            </a:r>
            <a:r>
              <a:rPr lang="zh-CN" altLang="en-US" sz="1600" b="0" dirty="0">
                <a:solidFill>
                  <a:schemeClr val="tx1"/>
                </a:solidFill>
              </a:rPr>
              <a:t>射相对低的位置</a:t>
            </a:r>
            <a:r>
              <a:rPr lang="zh-CN" altLang="en-US" sz="1600" b="0" dirty="0" smtClean="0">
                <a:solidFill>
                  <a:schemeClr val="tx1"/>
                </a:solidFill>
              </a:rPr>
              <a:t>。</a:t>
            </a:r>
            <a:endParaRPr lang="en-US" altLang="zh-CN" sz="16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机</a:t>
            </a:r>
            <a:r>
              <a:rPr lang="zh-CN" altLang="en-US" sz="1600" b="0" dirty="0">
                <a:solidFill>
                  <a:schemeClr val="tx1"/>
                </a:solidFill>
              </a:rPr>
              <a:t>房</a:t>
            </a:r>
            <a:r>
              <a:rPr lang="zh-CN" altLang="en-US" sz="1600" b="0" dirty="0" smtClean="0">
                <a:solidFill>
                  <a:schemeClr val="tx1"/>
                </a:solidFill>
              </a:rPr>
              <a:t>内是否堆</a:t>
            </a:r>
            <a:r>
              <a:rPr lang="zh-CN" altLang="en-US" sz="1600" b="0" dirty="0">
                <a:solidFill>
                  <a:schemeClr val="tx1"/>
                </a:solidFill>
              </a:rPr>
              <a:t>放与该设备诊断工作无关的杂物。</a:t>
            </a:r>
          </a:p>
          <a:p>
            <a:endParaRPr lang="en-US" altLang="zh-CN" sz="1600" b="0" dirty="0" smtClean="0">
              <a:solidFill>
                <a:schemeClr val="tx1"/>
              </a:solidFill>
            </a:endParaRPr>
          </a:p>
          <a:p>
            <a:r>
              <a:rPr lang="zh-CN" altLang="en-US" sz="1600" b="0" dirty="0" smtClean="0">
                <a:solidFill>
                  <a:schemeClr val="tx1"/>
                </a:solidFill>
              </a:rPr>
              <a:t>机房是否有动力排风装置，是否满足良好通风的要求。</a:t>
            </a:r>
            <a:endParaRPr lang="zh-CN" altLang="en-US" sz="1600" b="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2" name="Picture 3"/>
          <p:cNvPicPr>
            <a:picLocks noChangeAspect="1" noChangeArrowheads="1"/>
          </p:cNvPicPr>
          <p:nvPr/>
        </p:nvPicPr>
        <p:blipFill>
          <a:blip r:embed="rId2" cstate="print"/>
          <a:srcRect/>
          <a:stretch>
            <a:fillRect/>
          </a:stretch>
        </p:blipFill>
        <p:spPr>
          <a:xfrm>
            <a:off x="5142451" y="2776756"/>
            <a:ext cx="3573710" cy="19965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2000" dirty="0">
                <a:ea typeface="华文仿宋" panose="02010600040101010101" charset="-122"/>
                <a:sym typeface="+mn-ea"/>
              </a:rPr>
              <a:t>辐射防护的概述</a:t>
            </a:r>
            <a:r>
              <a:rPr lang="en-US" altLang="zh-CN" sz="2000" dirty="0">
                <a:ea typeface="华文仿宋" panose="02010600040101010101" charset="-122"/>
                <a:sym typeface="+mn-ea"/>
              </a:rPr>
              <a:t/>
            </a:r>
            <a:br>
              <a:rPr lang="en-US" altLang="zh-CN" sz="2000" dirty="0">
                <a:ea typeface="华文仿宋" panose="02010600040101010101" charset="-122"/>
                <a:sym typeface="+mn-ea"/>
              </a:rPr>
            </a:br>
            <a:endParaRPr lang="zh-CN" altLang="en-US" sz="2000" dirty="0">
              <a:ea typeface="华文仿宋" panose="02010600040101010101" charset="-122"/>
            </a:endParaRPr>
          </a:p>
        </p:txBody>
      </p:sp>
      <p:sp>
        <p:nvSpPr>
          <p:cNvPr id="3" name="内容占位符 2"/>
          <p:cNvSpPr>
            <a:spLocks noGrp="1"/>
          </p:cNvSpPr>
          <p:nvPr>
            <p:ph idx="1"/>
          </p:nvPr>
        </p:nvSpPr>
        <p:spPr/>
        <p:txBody>
          <a:bodyPr>
            <a:normAutofit/>
          </a:bodyPr>
          <a:lstStyle/>
          <a:p>
            <a:r>
              <a:rPr lang="zh-CN" altLang="en-US" sz="1800" dirty="0">
                <a:ea typeface="华文仿宋" panose="02010600040101010101" charset="-122"/>
                <a:sym typeface="+mn-ea"/>
              </a:rPr>
              <a:t>（4）辐射防护评价</a:t>
            </a:r>
            <a:endParaRPr lang="zh-CN" altLang="en-US" sz="1800" dirty="0">
              <a:ea typeface="华文仿宋" panose="02010600040101010101" charset="-122"/>
            </a:endParaRPr>
          </a:p>
          <a:p>
            <a:endParaRPr lang="zh-CN" altLang="en-US" sz="1800" dirty="0">
              <a:ea typeface="华文仿宋" panose="02010600040101010101" charset="-122"/>
            </a:endParaRPr>
          </a:p>
          <a:p>
            <a:r>
              <a:rPr lang="zh-CN" altLang="en-US" sz="1800" dirty="0">
                <a:ea typeface="华文仿宋" panose="02010600040101010101" charset="-122"/>
                <a:sym typeface="+mn-ea"/>
              </a:rPr>
              <a:t>根据辐射防护原则和标准，对防护的质量与效能所做的评价。按所评价人员的对象，分为职业工作人员辐射防护评价和公众辐射防护评价（或称环境辐射防护评价）；按实践工作阶段，分为选址、设计、运行和退役的辐射防护评价。辐射防护评价内容包括辐射防护管理评价、辐射防护技术措施评价和人员所受辐射照射评价三个方面。</a:t>
            </a:r>
            <a:endParaRPr lang="zh-CN" altLang="en-US" sz="1800" dirty="0">
              <a:ea typeface="华文仿宋" panose="02010600040101010101" charset="-122"/>
            </a:endParaRPr>
          </a:p>
          <a:p>
            <a:endParaRPr lang="zh-CN" altLang="en-US" sz="1800" dirty="0">
              <a:ea typeface="华文仿宋" panose="02010600040101010101" charset="-122"/>
            </a:endParaRPr>
          </a:p>
          <a:p>
            <a:r>
              <a:rPr lang="zh-CN" altLang="en-US" sz="1800" dirty="0">
                <a:ea typeface="华文仿宋" panose="02010600040101010101" charset="-122"/>
                <a:sym typeface="+mn-ea"/>
              </a:rPr>
              <a:t>（5）核与辐射事故应急</a:t>
            </a:r>
            <a:endParaRPr lang="zh-CN" altLang="en-US" sz="1800" dirty="0">
              <a:ea typeface="华文仿宋" panose="02010600040101010101"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600" dirty="0" smtClean="0">
                <a:solidFill>
                  <a:schemeClr val="tx1"/>
                </a:solidFill>
                <a:latin typeface="Calibri" panose="020F0502020204030204" pitchFamily="34" charset="0"/>
                <a:sym typeface="+mn-ea"/>
              </a:rPr>
              <a:t>③</a:t>
            </a:r>
            <a:r>
              <a:rPr lang="zh-CN" altLang="en-US" sz="1600" dirty="0" smtClean="0">
                <a:solidFill>
                  <a:schemeClr val="tx1"/>
                </a:solidFill>
                <a:sym typeface="+mn-ea"/>
              </a:rPr>
              <a:t>机</a:t>
            </a:r>
            <a:r>
              <a:rPr lang="zh-CN" altLang="en-US" sz="1600" dirty="0">
                <a:solidFill>
                  <a:schemeClr val="tx1"/>
                </a:solidFill>
                <a:sym typeface="+mn-ea"/>
              </a:rPr>
              <a:t>房屏</a:t>
            </a:r>
            <a:r>
              <a:rPr lang="zh-CN" altLang="en-US" sz="1600" dirty="0" smtClean="0">
                <a:solidFill>
                  <a:schemeClr val="tx1"/>
                </a:solidFill>
                <a:sym typeface="+mn-ea"/>
              </a:rPr>
              <a:t>蔽</a:t>
            </a:r>
            <a:r>
              <a:rPr lang="zh-CN" altLang="en-US" sz="1600" dirty="0" smtClean="0">
                <a:solidFill>
                  <a:schemeClr val="tx1"/>
                </a:solidFill>
              </a:rPr>
              <a:t>是否符合要求</a:t>
            </a:r>
            <a:endParaRPr lang="zh-CN" altLang="en-US" sz="1600" dirty="0">
              <a:solidFill>
                <a:schemeClr val="tx1"/>
              </a:solidFill>
              <a:sym typeface="+mn-ea"/>
            </a:endParaRPr>
          </a:p>
          <a:p>
            <a:r>
              <a:rPr lang="zh-CN" altLang="en-US" sz="1600" b="0" dirty="0" smtClean="0">
                <a:solidFill>
                  <a:schemeClr val="tx1"/>
                </a:solidFill>
                <a:sym typeface="+mn-ea"/>
              </a:rPr>
              <a:t>《</a:t>
            </a:r>
            <a:r>
              <a:rPr lang="zh-CN" altLang="en-US" sz="1600" b="0" dirty="0">
                <a:solidFill>
                  <a:schemeClr val="tx1"/>
                </a:solidFill>
                <a:sym typeface="+mn-ea"/>
              </a:rPr>
              <a:t>放射诊疗管理规定》的要求</a:t>
            </a:r>
            <a:r>
              <a:rPr lang="zh-CN" altLang="en-US" sz="1600" b="0" dirty="0" smtClean="0">
                <a:solidFill>
                  <a:schemeClr val="tx1"/>
                </a:solidFill>
                <a:sym typeface="+mn-ea"/>
              </a:rPr>
              <a:t>，医疗机构应定</a:t>
            </a:r>
            <a:r>
              <a:rPr lang="zh-CN" altLang="en-US" sz="1600" b="0" dirty="0">
                <a:solidFill>
                  <a:schemeClr val="tx1"/>
                </a:solidFill>
                <a:sym typeface="+mn-ea"/>
              </a:rPr>
              <a:t>期对放射诊疗工作场所进行放射防护检测，保证辐射水平符合有关规定或者标</a:t>
            </a:r>
            <a:r>
              <a:rPr lang="zh-CN" altLang="en-US" sz="1600" b="0" dirty="0" smtClean="0">
                <a:solidFill>
                  <a:schemeClr val="tx1"/>
                </a:solidFill>
                <a:sym typeface="+mn-ea"/>
              </a:rPr>
              <a:t>准。</a:t>
            </a:r>
            <a:endParaRPr lang="en-US" altLang="zh-CN" sz="1600" b="0" dirty="0" smtClean="0">
              <a:solidFill>
                <a:schemeClr val="tx1"/>
              </a:solidFill>
              <a:sym typeface="+mn-ea"/>
            </a:endParaRPr>
          </a:p>
          <a:p>
            <a:endParaRPr lang="en-US" altLang="zh-CN" sz="1400" b="0" dirty="0" smtClean="0">
              <a:solidFill>
                <a:schemeClr val="tx1"/>
              </a:solidFill>
            </a:endParaRPr>
          </a:p>
          <a:p>
            <a:pPr>
              <a:lnSpc>
                <a:spcPts val="2800"/>
              </a:lnSpc>
            </a:pPr>
            <a:r>
              <a:rPr lang="en-US" altLang="zh-CN" sz="1400" b="0" dirty="0" smtClean="0">
                <a:solidFill>
                  <a:schemeClr val="tx1"/>
                </a:solidFill>
              </a:rPr>
              <a:t>1</a:t>
            </a:r>
            <a:r>
              <a:rPr lang="zh-CN" altLang="en-US" sz="1400" b="0" dirty="0" smtClean="0">
                <a:solidFill>
                  <a:schemeClr val="tx1"/>
                </a:solidFill>
              </a:rPr>
              <a:t>、查看机房现场位置是否与</a:t>
            </a:r>
            <a:r>
              <a:rPr lang="zh-CN" altLang="en-US" sz="1400" b="0" dirty="0" smtClean="0">
                <a:solidFill>
                  <a:schemeClr val="tx1"/>
                </a:solidFill>
                <a:sym typeface="+mn-ea"/>
              </a:rPr>
              <a:t>放射防护检测</a:t>
            </a:r>
            <a:r>
              <a:rPr lang="zh-CN" altLang="en-US" sz="1400" b="0" dirty="0" smtClean="0">
                <a:solidFill>
                  <a:schemeClr val="tx1"/>
                </a:solidFill>
              </a:rPr>
              <a:t>报告的记录的场所位置 一致、是否与许可登记中的</a:t>
            </a:r>
            <a:r>
              <a:rPr lang="en-US" altLang="zh-CN" sz="1400" b="0" dirty="0" smtClean="0">
                <a:solidFill>
                  <a:schemeClr val="tx1"/>
                </a:solidFill>
              </a:rPr>
              <a:t>CT</a:t>
            </a:r>
            <a:r>
              <a:rPr lang="zh-CN" altLang="en-US" sz="1400" b="0" dirty="0" smtClean="0">
                <a:solidFill>
                  <a:schemeClr val="tx1"/>
                </a:solidFill>
              </a:rPr>
              <a:t>场所的位置一致；（目的是发现否有新、改、扩</a:t>
            </a:r>
            <a:r>
              <a:rPr lang="zh-CN" altLang="en-US" sz="1400" dirty="0" smtClean="0"/>
              <a:t>的</a:t>
            </a:r>
            <a:r>
              <a:rPr lang="zh-CN" altLang="en-US" sz="1400" b="0" dirty="0" smtClean="0">
                <a:solidFill>
                  <a:schemeClr val="tx1"/>
                </a:solidFill>
              </a:rPr>
              <a:t>建设项目）</a:t>
            </a:r>
            <a:endParaRPr lang="en-US" altLang="zh-CN" sz="1400" b="0" dirty="0" smtClean="0">
              <a:solidFill>
                <a:schemeClr val="tx1"/>
              </a:solidFill>
            </a:endParaRPr>
          </a:p>
          <a:p>
            <a:pPr>
              <a:lnSpc>
                <a:spcPts val="2800"/>
              </a:lnSpc>
            </a:pPr>
            <a:r>
              <a:rPr lang="en-US" altLang="zh-CN" sz="1400" b="0" dirty="0" smtClean="0">
                <a:solidFill>
                  <a:schemeClr val="tx1"/>
                </a:solidFill>
              </a:rPr>
              <a:t>2</a:t>
            </a:r>
            <a:r>
              <a:rPr lang="zh-CN" altLang="en-US" sz="1400" b="0" dirty="0" smtClean="0">
                <a:solidFill>
                  <a:schemeClr val="tx1"/>
                </a:solidFill>
              </a:rPr>
              <a:t>、机房的</a:t>
            </a:r>
            <a:r>
              <a:rPr lang="zh-CN" altLang="en-US" sz="1400" b="0" dirty="0" smtClean="0">
                <a:solidFill>
                  <a:schemeClr val="tx1"/>
                </a:solidFill>
                <a:sym typeface="+mn-ea"/>
              </a:rPr>
              <a:t>放射防护检测</a:t>
            </a:r>
            <a:r>
              <a:rPr lang="zh-CN" altLang="en-US" sz="1400" b="0" dirty="0" smtClean="0">
                <a:solidFill>
                  <a:schemeClr val="tx1"/>
                </a:solidFill>
              </a:rPr>
              <a:t>报告是否符合标准要求。</a:t>
            </a:r>
            <a:r>
              <a:rPr lang="zh-CN" altLang="en-US" sz="1400" b="0" dirty="0" smtClean="0">
                <a:solidFill>
                  <a:schemeClr val="tx1"/>
                </a:solidFill>
                <a:sym typeface="+mn-ea"/>
              </a:rPr>
              <a:t> （距机房屏蔽体外表面0.3m处的周围剂量当量率不大于2.5μSv/h。）</a:t>
            </a:r>
            <a:endParaRPr lang="en-US" altLang="zh-CN" sz="1400" b="0" dirty="0" smtClean="0">
              <a:solidFill>
                <a:schemeClr val="tx1"/>
              </a:solidFill>
              <a:sym typeface="+mn-ea"/>
            </a:endParaRPr>
          </a:p>
          <a:p>
            <a:pPr>
              <a:lnSpc>
                <a:spcPts val="2800"/>
              </a:lnSpc>
            </a:pPr>
            <a:r>
              <a:rPr lang="en-US" altLang="zh-CN" sz="1400" b="0" dirty="0" smtClean="0">
                <a:solidFill>
                  <a:schemeClr val="tx1"/>
                </a:solidFill>
                <a:sym typeface="+mn-ea"/>
              </a:rPr>
              <a:t>3</a:t>
            </a:r>
            <a:r>
              <a:rPr lang="zh-CN" altLang="en-US" sz="1400" b="0" dirty="0" smtClean="0">
                <a:solidFill>
                  <a:schemeClr val="tx1"/>
                </a:solidFill>
                <a:sym typeface="+mn-ea"/>
              </a:rPr>
              <a:t>、有条件的可以采用现场快检设备进行核查。</a:t>
            </a:r>
            <a:endParaRPr lang="zh-CN" altLang="en-US" sz="1400" b="0" dirty="0" smtClean="0">
              <a:solidFill>
                <a:schemeClr val="tx1"/>
              </a:solidFill>
            </a:endParaRPr>
          </a:p>
          <a:p>
            <a:pPr>
              <a:lnSpc>
                <a:spcPts val="2800"/>
              </a:lnSpc>
            </a:pPr>
            <a:endParaRPr lang="zh-CN" altLang="en-US" sz="1400" b="0" dirty="0">
              <a:solidFill>
                <a:schemeClr val="tx1"/>
              </a:solidFill>
              <a:sym typeface="+mn-ea"/>
            </a:endParaRPr>
          </a:p>
          <a:p>
            <a:pPr>
              <a:lnSpc>
                <a:spcPts val="2800"/>
              </a:lnSpc>
              <a:buNone/>
            </a:pPr>
            <a:endParaRPr lang="zh-CN" altLang="en-US" sz="1600" b="0" dirty="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800" dirty="0" smtClean="0">
                <a:solidFill>
                  <a:schemeClr val="tx1"/>
                </a:solidFill>
                <a:latin typeface="微软雅黑" panose="020B0503020204020204" pitchFamily="34" charset="-122"/>
                <a:ea typeface="微软雅黑" panose="020B0503020204020204" pitchFamily="34" charset="-122"/>
                <a:sym typeface="+mn-ea"/>
              </a:rPr>
              <a:t>④</a:t>
            </a:r>
            <a:r>
              <a:rPr lang="zh-CN" altLang="en-US" sz="1600" dirty="0" smtClean="0">
                <a:solidFill>
                  <a:schemeClr val="tx1"/>
                </a:solidFill>
              </a:rPr>
              <a:t>检查放射诊疗设备</a:t>
            </a:r>
            <a:r>
              <a:rPr lang="zh-CN" altLang="en-US" sz="1600" dirty="0" smtClean="0">
                <a:solidFill>
                  <a:schemeClr val="tx1"/>
                </a:solidFill>
                <a:sym typeface="+mn-ea"/>
              </a:rPr>
              <a:t>的</a:t>
            </a:r>
            <a:r>
              <a:rPr lang="zh-CN" altLang="en-US" sz="1600" dirty="0">
                <a:solidFill>
                  <a:schemeClr val="tx1"/>
                </a:solidFill>
                <a:sym typeface="+mn-ea"/>
              </a:rPr>
              <a:t>稳定性检测、防护性能检</a:t>
            </a:r>
            <a:r>
              <a:rPr lang="zh-CN" altLang="en-US" sz="1600" dirty="0" smtClean="0">
                <a:solidFill>
                  <a:schemeClr val="tx1"/>
                </a:solidFill>
                <a:sym typeface="+mn-ea"/>
              </a:rPr>
              <a:t>测是否符合标准要求</a:t>
            </a:r>
            <a:endParaRPr lang="en-US" altLang="zh-CN" sz="1600" dirty="0" smtClean="0">
              <a:solidFill>
                <a:schemeClr val="tx1"/>
              </a:solidFill>
            </a:endParaRPr>
          </a:p>
          <a:p>
            <a:endParaRPr lang="en-US" altLang="zh-CN" sz="1400" dirty="0" smtClean="0">
              <a:solidFill>
                <a:schemeClr val="tx1"/>
              </a:solidFill>
            </a:endParaRPr>
          </a:p>
          <a:p>
            <a:r>
              <a:rPr lang="zh-CN" altLang="en-US" sz="1400" b="0" dirty="0" smtClean="0">
                <a:solidFill>
                  <a:schemeClr val="tx1"/>
                </a:solidFill>
              </a:rPr>
              <a:t>依据《放射诊疗管理规定》的要求：</a:t>
            </a:r>
            <a:r>
              <a:rPr lang="zh-CN" altLang="en-US" sz="1400" dirty="0" smtClean="0"/>
              <a:t>放射诊疗设备</a:t>
            </a:r>
            <a:r>
              <a:rPr lang="zh-CN" altLang="en-US" sz="1400" b="0" dirty="0" smtClean="0">
                <a:solidFill>
                  <a:schemeClr val="tx1"/>
                </a:solidFill>
              </a:rPr>
              <a:t>应</a:t>
            </a:r>
            <a:r>
              <a:rPr lang="zh-CN" altLang="en-US" sz="1400" b="0" dirty="0">
                <a:solidFill>
                  <a:schemeClr val="tx1"/>
                </a:solidFill>
              </a:rPr>
              <a:t>定期进行稳定性检测、校正和维护保养，由省级卫生行政部门资质认证的检测机构每年至少进行一次状态检测</a:t>
            </a:r>
            <a:r>
              <a:rPr lang="zh-CN" altLang="en-US" sz="1400" b="0" dirty="0" smtClean="0">
                <a:solidFill>
                  <a:schemeClr val="tx1"/>
                </a:solidFill>
              </a:rPr>
              <a:t>， 技</a:t>
            </a:r>
            <a:r>
              <a:rPr lang="zh-CN" altLang="en-US" sz="1400" b="0" dirty="0">
                <a:solidFill>
                  <a:schemeClr val="tx1"/>
                </a:solidFill>
              </a:rPr>
              <a:t>术指标和安全、防护性能，应当符合有关标准与要求，如不符合应立即停止使用，维修后由有资质的检测机构出具合格报告后方能继续使用</a:t>
            </a:r>
            <a:r>
              <a:rPr lang="zh-CN" altLang="en-US" sz="1400" b="0" dirty="0" smtClean="0">
                <a:solidFill>
                  <a:schemeClr val="tx1"/>
                </a:solidFill>
              </a:rPr>
              <a:t>。</a:t>
            </a:r>
            <a:endParaRPr lang="en-US" altLang="zh-CN" sz="1400" b="0" dirty="0" smtClean="0">
              <a:solidFill>
                <a:schemeClr val="tx1"/>
              </a:solidFill>
            </a:endParaRPr>
          </a:p>
          <a:p>
            <a:endParaRPr lang="en-US" altLang="zh-CN" sz="1400" b="0" dirty="0" smtClean="0">
              <a:solidFill>
                <a:schemeClr val="tx1"/>
              </a:solidFill>
            </a:endParaRPr>
          </a:p>
          <a:p>
            <a:r>
              <a:rPr lang="en-US" altLang="zh-CN" sz="1400" b="0" dirty="0" smtClean="0">
                <a:solidFill>
                  <a:schemeClr val="tx1"/>
                </a:solidFill>
              </a:rPr>
              <a:t>1</a:t>
            </a:r>
            <a:r>
              <a:rPr lang="zh-CN" altLang="en-US" sz="1400" b="0" dirty="0" smtClean="0">
                <a:solidFill>
                  <a:schemeClr val="tx1"/>
                </a:solidFill>
              </a:rPr>
              <a:t>、查看</a:t>
            </a:r>
            <a:r>
              <a:rPr lang="zh-CN" altLang="en-US" sz="1400" dirty="0" smtClean="0"/>
              <a:t>放射诊疗设备</a:t>
            </a:r>
            <a:r>
              <a:rPr lang="zh-CN" altLang="en-US" sz="1400" b="0" dirty="0" smtClean="0">
                <a:solidFill>
                  <a:schemeClr val="tx1"/>
                </a:solidFill>
              </a:rPr>
              <a:t>的型号与放射防护性能检测报告上的型号是否一致、与许可副本上登记的是否一致。</a:t>
            </a:r>
            <a:endParaRPr lang="en-US" altLang="zh-CN" sz="1400" b="0" dirty="0" smtClean="0">
              <a:solidFill>
                <a:schemeClr val="tx1"/>
              </a:solidFill>
            </a:endParaRPr>
          </a:p>
          <a:p>
            <a:endParaRPr lang="en-US" altLang="zh-CN" sz="1400" b="0" dirty="0" smtClean="0">
              <a:solidFill>
                <a:schemeClr val="tx1"/>
              </a:solidFill>
            </a:endParaRPr>
          </a:p>
          <a:p>
            <a:r>
              <a:rPr lang="en-US" altLang="zh-CN" sz="1400" b="0" dirty="0" smtClean="0">
                <a:solidFill>
                  <a:schemeClr val="tx1"/>
                </a:solidFill>
              </a:rPr>
              <a:t>2</a:t>
            </a:r>
            <a:r>
              <a:rPr lang="zh-CN" altLang="en-US" sz="1400" b="0" dirty="0" smtClean="0">
                <a:solidFill>
                  <a:schemeClr val="tx1"/>
                </a:solidFill>
              </a:rPr>
              <a:t>、</a:t>
            </a:r>
            <a:r>
              <a:rPr lang="zh-CN" altLang="en-US" sz="1400" dirty="0" smtClean="0"/>
              <a:t>放射诊疗设备</a:t>
            </a:r>
            <a:r>
              <a:rPr lang="zh-CN" altLang="en-US" sz="1400" b="0" dirty="0" smtClean="0">
                <a:solidFill>
                  <a:schemeClr val="tx1"/>
                </a:solidFill>
              </a:rPr>
              <a:t>的</a:t>
            </a:r>
            <a:r>
              <a:rPr lang="zh-CN" altLang="en-US" sz="1400" b="0" dirty="0">
                <a:solidFill>
                  <a:schemeClr val="tx1"/>
                </a:solidFill>
              </a:rPr>
              <a:t>放射防护性能检测报</a:t>
            </a:r>
            <a:r>
              <a:rPr lang="zh-CN" altLang="en-US" sz="1400" b="0" dirty="0" smtClean="0">
                <a:solidFill>
                  <a:schemeClr val="tx1"/>
                </a:solidFill>
              </a:rPr>
              <a:t>告是否符合标准要求。</a:t>
            </a:r>
          </a:p>
          <a:p>
            <a:endParaRPr lang="en-US" altLang="zh-CN" sz="1400" b="0" dirty="0" smtClean="0">
              <a:solidFill>
                <a:schemeClr val="tx1"/>
              </a:solidFill>
            </a:endParaRPr>
          </a:p>
          <a:p>
            <a:r>
              <a:rPr lang="en-US" altLang="zh-CN" sz="1400" b="0" dirty="0" smtClean="0">
                <a:solidFill>
                  <a:schemeClr val="tx1"/>
                </a:solidFill>
              </a:rPr>
              <a:t>3</a:t>
            </a:r>
            <a:r>
              <a:rPr lang="zh-CN" altLang="en-US" sz="1400" b="0" dirty="0" smtClean="0">
                <a:solidFill>
                  <a:schemeClr val="tx1"/>
                </a:solidFill>
                <a:ea typeface="宋体" panose="02010600030101010101" pitchFamily="2" charset="-122"/>
              </a:rPr>
              <a:t>、</a:t>
            </a:r>
            <a:r>
              <a:rPr lang="zh-CN" altLang="en-US" sz="1400" b="0" dirty="0" smtClean="0">
                <a:solidFill>
                  <a:schemeClr val="tx1"/>
                </a:solidFill>
              </a:rPr>
              <a:t>查阅维修记录，维修或更换重要部件的</a:t>
            </a:r>
            <a:r>
              <a:rPr lang="zh-CN" altLang="en-US" sz="1400" dirty="0" smtClean="0"/>
              <a:t>放射诊疗设备</a:t>
            </a:r>
            <a:r>
              <a:rPr lang="zh-CN" altLang="en-US" sz="1400" b="0" dirty="0" smtClean="0">
                <a:solidFill>
                  <a:schemeClr val="tx1"/>
                </a:solidFill>
              </a:rPr>
              <a:t>是否经放射卫生技术服务机构检测，检测结果是否符合要求。</a:t>
            </a:r>
            <a:endParaRPr lang="en-US" altLang="zh-CN" sz="1400" b="0" dirty="0" smtClean="0">
              <a:solidFill>
                <a:schemeClr val="tx1"/>
              </a:solidFill>
            </a:endParaRPr>
          </a:p>
          <a:p>
            <a:endParaRPr lang="en-US" altLang="zh-CN" sz="1400" b="0" dirty="0" smtClean="0">
              <a:solidFill>
                <a:schemeClr val="tx1"/>
              </a:solidFill>
            </a:endParaRPr>
          </a:p>
          <a:p>
            <a:pPr lvl="0"/>
            <a:r>
              <a:rPr lang="en-US" altLang="zh-CN" sz="1400" b="0" dirty="0" smtClean="0">
                <a:solidFill>
                  <a:schemeClr val="tx1"/>
                </a:solidFill>
              </a:rPr>
              <a:t>4</a:t>
            </a:r>
            <a:r>
              <a:rPr lang="zh-CN" altLang="en-US" sz="1400" b="0" dirty="0" smtClean="0">
                <a:solidFill>
                  <a:schemeClr val="tx1"/>
                </a:solidFill>
              </a:rPr>
              <a:t>、</a:t>
            </a:r>
            <a:r>
              <a:rPr lang="zh-CN" altLang="zh-CN" sz="1400" b="0" dirty="0" smtClean="0">
                <a:solidFill>
                  <a:schemeClr val="tx1"/>
                </a:solidFill>
              </a:rPr>
              <a:t>使用中</a:t>
            </a:r>
            <a:r>
              <a:rPr lang="zh-CN" altLang="en-US" sz="1400" b="0" dirty="0" smtClean="0">
                <a:solidFill>
                  <a:schemeClr val="tx1"/>
                </a:solidFill>
              </a:rPr>
              <a:t>的</a:t>
            </a:r>
            <a:r>
              <a:rPr lang="zh-CN" altLang="en-US" sz="1400" dirty="0" smtClean="0"/>
              <a:t>放射诊疗设备</a:t>
            </a:r>
            <a:r>
              <a:rPr lang="zh-CN" altLang="zh-CN" sz="1400" b="0" dirty="0" smtClean="0">
                <a:solidFill>
                  <a:schemeClr val="tx1"/>
                </a:solidFill>
              </a:rPr>
              <a:t>是否进行</a:t>
            </a:r>
            <a:r>
              <a:rPr lang="zh-CN" altLang="en-US" sz="1400" b="0" dirty="0" smtClean="0">
                <a:solidFill>
                  <a:schemeClr val="tx1"/>
                </a:solidFill>
              </a:rPr>
              <a:t>了</a:t>
            </a:r>
            <a:r>
              <a:rPr lang="zh-CN" altLang="zh-CN" sz="1400" b="0" dirty="0" smtClean="0">
                <a:solidFill>
                  <a:schemeClr val="tx1"/>
                </a:solidFill>
              </a:rPr>
              <a:t>稳定性检测</a:t>
            </a:r>
            <a:r>
              <a:rPr lang="zh-CN" altLang="en-US" sz="1400" b="0" dirty="0" smtClean="0">
                <a:solidFill>
                  <a:schemeClr val="tx1"/>
                </a:solidFill>
              </a:rPr>
              <a:t>。</a:t>
            </a:r>
            <a:endParaRPr lang="zh-CN" altLang="zh-CN" sz="1400" b="0" dirty="0" smtClean="0">
              <a:solidFill>
                <a:schemeClr val="tx1"/>
              </a:solidFill>
            </a:endParaRPr>
          </a:p>
          <a:p>
            <a:endParaRPr lang="zh-CN" altLang="en-US" sz="1400" b="0" dirty="0" smtClean="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p:txBody>
          <a:bodyPr/>
          <a:lstStyle/>
          <a:p>
            <a:endParaRPr lang="zh-CN" altLang="en-US"/>
          </a:p>
        </p:txBody>
      </p:sp>
      <p:sp>
        <p:nvSpPr>
          <p:cNvPr id="3" name="内容占位符 2"/>
          <p:cNvSpPr>
            <a:spLocks noGrp="1"/>
          </p:cNvSpPr>
          <p:nvPr>
            <p:ph sz="half" idx="1"/>
          </p:nvPr>
        </p:nvSpPr>
        <p:spPr/>
        <p:txBody>
          <a:bodyPr/>
          <a:lstStyle/>
          <a:p>
            <a:r>
              <a:rPr lang="zh-CN" altLang="en-US" sz="1800" dirty="0" smtClean="0">
                <a:solidFill>
                  <a:schemeClr val="tx1"/>
                </a:solidFill>
                <a:latin typeface="微软雅黑" panose="020B0503020204020204" pitchFamily="34" charset="-122"/>
                <a:ea typeface="微软雅黑" panose="020B0503020204020204" pitchFamily="34" charset="-122"/>
                <a:sym typeface="+mn-ea"/>
              </a:rPr>
              <a:t>⑤</a:t>
            </a:r>
            <a:r>
              <a:rPr lang="zh-CN" altLang="en-US" sz="1400" b="0" dirty="0" smtClean="0">
                <a:solidFill>
                  <a:schemeClr val="tx1"/>
                </a:solidFill>
              </a:rPr>
              <a:t>患者、受检者和陪检者的防护监督</a:t>
            </a:r>
          </a:p>
          <a:p>
            <a:endParaRPr lang="en-US" altLang="zh-CN" sz="1200" b="0" dirty="0" smtClean="0">
              <a:solidFill>
                <a:schemeClr val="tx1"/>
              </a:solidFill>
            </a:endParaRPr>
          </a:p>
          <a:p>
            <a:r>
              <a:rPr lang="zh-CN" altLang="en-US" sz="1400" b="0" dirty="0" smtClean="0">
                <a:solidFill>
                  <a:schemeClr val="tx1"/>
                </a:solidFill>
              </a:rPr>
              <a:t>⑴防护用品的配备</a:t>
            </a:r>
          </a:p>
          <a:p>
            <a:r>
              <a:rPr lang="zh-CN" altLang="en-US" sz="1400" b="0" dirty="0" smtClean="0">
                <a:solidFill>
                  <a:schemeClr val="tx1"/>
                </a:solidFill>
              </a:rPr>
              <a:t>要求：按照《医用X射线诊断放射防护要求》（GBZ130-2013）的规定，现场配备患者和受检者的防护用品，如</a:t>
            </a:r>
            <a:r>
              <a:rPr lang="en-US" altLang="zh-CN" sz="1400" b="0" dirty="0" smtClean="0">
                <a:solidFill>
                  <a:schemeClr val="tx1"/>
                </a:solidFill>
              </a:rPr>
              <a:t>CT</a:t>
            </a:r>
            <a:r>
              <a:rPr lang="zh-CN" altLang="en-US" sz="1400" b="0" dirty="0" smtClean="0">
                <a:solidFill>
                  <a:schemeClr val="tx1"/>
                </a:solidFill>
              </a:rPr>
              <a:t>机房应配备：</a:t>
            </a:r>
            <a:r>
              <a:rPr lang="zh-CN" altLang="en-US" sz="1400" b="0" dirty="0" smtClean="0">
                <a:solidFill>
                  <a:srgbClr val="FF0000"/>
                </a:solidFill>
              </a:rPr>
              <a:t>铅橡胶性腺防护围裙或方巾、铅橡胶颈套、铅橡胶帽子等，其数量应满足开展工作需要。对陪检者应至少配备铅防护衣。</a:t>
            </a:r>
            <a:endParaRPr lang="en-US" altLang="zh-CN" sz="1400" b="0" dirty="0" smtClean="0">
              <a:solidFill>
                <a:schemeClr val="tx1"/>
              </a:solidFill>
            </a:endParaRPr>
          </a:p>
          <a:p>
            <a:pPr lvl="0"/>
            <a:r>
              <a:rPr lang="en-US" altLang="zh-CN" sz="1400" b="0" dirty="0" smtClean="0">
                <a:solidFill>
                  <a:schemeClr val="tx1"/>
                </a:solidFill>
              </a:rPr>
              <a:t>CT</a:t>
            </a:r>
            <a:r>
              <a:rPr lang="zh-CN" altLang="en-US" sz="1400" b="0" dirty="0" smtClean="0">
                <a:solidFill>
                  <a:schemeClr val="tx1"/>
                </a:solidFill>
              </a:rPr>
              <a:t>机房配备的防护用品铅当量应不低于</a:t>
            </a:r>
            <a:r>
              <a:rPr lang="zh-CN" altLang="en-US" sz="1400" b="0" dirty="0" smtClean="0">
                <a:solidFill>
                  <a:srgbClr val="FF0000"/>
                </a:solidFill>
              </a:rPr>
              <a:t>0.25mmPb</a:t>
            </a:r>
            <a:r>
              <a:rPr lang="zh-CN" altLang="en-US" sz="1400" b="0" dirty="0" smtClean="0">
                <a:solidFill>
                  <a:schemeClr val="tx1"/>
                </a:solidFill>
              </a:rPr>
              <a:t>；应为不同年龄儿童的不同检查，配备有保护相应组织和器官的防护用品，防护用品和辅助防护设施的铅当量应不低于</a:t>
            </a:r>
            <a:r>
              <a:rPr lang="zh-CN" altLang="en-US" sz="1400" b="0" dirty="0" smtClean="0">
                <a:solidFill>
                  <a:srgbClr val="FF0000"/>
                </a:solidFill>
              </a:rPr>
              <a:t>0.5mmPb</a:t>
            </a:r>
            <a:r>
              <a:rPr lang="zh-CN" altLang="en-US" sz="1400" b="0" dirty="0" smtClean="0">
                <a:solidFill>
                  <a:schemeClr val="tx1"/>
                </a:solidFill>
              </a:rPr>
              <a:t>。</a:t>
            </a:r>
            <a:r>
              <a:rPr lang="zh-CN" altLang="zh-CN" sz="1400" b="0" dirty="0" smtClean="0">
                <a:solidFill>
                  <a:schemeClr val="tx1"/>
                </a:solidFill>
              </a:rPr>
              <a:t>使用年限为</a:t>
            </a:r>
            <a:r>
              <a:rPr lang="en-US" altLang="zh-CN" sz="1400" b="0" dirty="0" smtClean="0">
                <a:solidFill>
                  <a:srgbClr val="FF0000"/>
                </a:solidFill>
              </a:rPr>
              <a:t>5</a:t>
            </a:r>
            <a:r>
              <a:rPr lang="zh-CN" altLang="zh-CN" sz="1400" b="0" dirty="0" smtClean="0">
                <a:solidFill>
                  <a:srgbClr val="FF0000"/>
                </a:solidFill>
              </a:rPr>
              <a:t>年</a:t>
            </a:r>
            <a:r>
              <a:rPr lang="zh-CN" altLang="zh-CN" sz="1400" b="0" dirty="0" smtClean="0">
                <a:solidFill>
                  <a:schemeClr val="tx1"/>
                </a:solidFill>
              </a:rPr>
              <a:t>，经检查符合要求的</a:t>
            </a:r>
            <a:r>
              <a:rPr lang="zh-CN" altLang="zh-CN" sz="1400" b="0" dirty="0" smtClean="0">
                <a:solidFill>
                  <a:srgbClr val="FF0000"/>
                </a:solidFill>
              </a:rPr>
              <a:t>可延长</a:t>
            </a:r>
            <a:r>
              <a:rPr lang="en-US" altLang="zh-CN" sz="1400" b="0" dirty="0" smtClean="0">
                <a:solidFill>
                  <a:srgbClr val="FF0000"/>
                </a:solidFill>
              </a:rPr>
              <a:t>1</a:t>
            </a:r>
            <a:r>
              <a:rPr lang="zh-CN" altLang="zh-CN" sz="1400" b="0" dirty="0" smtClean="0">
                <a:solidFill>
                  <a:srgbClr val="FF0000"/>
                </a:solidFill>
              </a:rPr>
              <a:t>年</a:t>
            </a:r>
            <a:r>
              <a:rPr lang="zh-CN" altLang="en-US" sz="1400" b="0" dirty="0" smtClean="0">
                <a:solidFill>
                  <a:srgbClr val="FF0000"/>
                </a:solidFill>
              </a:rPr>
              <a:t>。</a:t>
            </a:r>
            <a:endParaRPr lang="zh-CN" altLang="zh-CN" sz="1400" b="0" dirty="0" smtClean="0">
              <a:solidFill>
                <a:schemeClr val="tx1"/>
              </a:solidFill>
            </a:endParaRPr>
          </a:p>
          <a:p>
            <a:pPr lvl="0"/>
            <a:r>
              <a:rPr lang="zh-CN" altLang="zh-CN" sz="1400" b="0" dirty="0" smtClean="0">
                <a:solidFill>
                  <a:schemeClr val="tx1"/>
                </a:solidFill>
              </a:rPr>
              <a:t>防护用品应清晰、永久性地标注生产厂家或供应商的名称或商标、铅当量及符合标准。</a:t>
            </a:r>
          </a:p>
          <a:p>
            <a:endParaRPr lang="zh-CN" altLang="en-US" sz="1400" dirty="0" smtClean="0">
              <a:solidFill>
                <a:schemeClr val="tx1"/>
              </a:solidFill>
            </a:endParaRPr>
          </a:p>
        </p:txBody>
      </p:sp>
      <p:pic>
        <p:nvPicPr>
          <p:cNvPr id="2050" name="Picture 2"/>
          <p:cNvPicPr>
            <a:picLocks noGrp="1" noChangeAspect="1" noChangeArrowheads="1"/>
          </p:cNvPicPr>
          <p:nvPr>
            <p:ph sz="half" idx="2"/>
          </p:nvPr>
        </p:nvPicPr>
        <p:blipFill>
          <a:blip r:embed="rId3" cstate="print"/>
          <a:stretch>
            <a:fillRect/>
          </a:stretch>
        </p:blipFill>
        <p:spPr bwMode="auto">
          <a:xfrm>
            <a:off x="4654550" y="2654411"/>
            <a:ext cx="4032250" cy="2231803"/>
          </a:xfrm>
          <a:prstGeom prst="rect">
            <a:avLst/>
          </a:prstGeom>
          <a:noFill/>
          <a:ln w="9525">
            <a:noFill/>
            <a:miter lim="800000"/>
            <a:headEnd/>
            <a:tailEnd/>
          </a:ln>
        </p:spPr>
      </p:pic>
      <p:sp>
        <p:nvSpPr>
          <p:cNvPr id="5" name="日期占位符 4"/>
          <p:cNvSpPr>
            <a:spLocks noGrp="1"/>
          </p:cNvSpPr>
          <p:nvPr>
            <p:ph type="dt" sz="half" idx="10"/>
          </p:nvPr>
        </p:nvSpPr>
        <p:spPr/>
        <p:txBody>
          <a:bodyPr/>
          <a:lstStyle/>
          <a:p>
            <a:pPr lvl="0"/>
            <a:r>
              <a:rPr lang="en-US" altLang="ko-KR" smtClean="0"/>
              <a:t>LOGO</a:t>
            </a:r>
            <a:endParaRPr lang="en-US" altLang="ko-KR"/>
          </a:p>
        </p:txBody>
      </p:sp>
      <p:grpSp>
        <p:nvGrpSpPr>
          <p:cNvPr id="4"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3" name="椭圆 12"/>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4" name="任意多边形 13"/>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2"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10" name="矩形 9"/>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sp>
        <p:nvSpPr>
          <p:cNvPr id="15" name="矩形 14"/>
          <p:cNvSpPr/>
          <p:nvPr/>
        </p:nvSpPr>
        <p:spPr>
          <a:xfrm>
            <a:off x="4630724" y="1510018"/>
            <a:ext cx="4236440" cy="2092881"/>
          </a:xfrm>
          <a:prstGeom prst="rect">
            <a:avLst/>
          </a:prstGeom>
        </p:spPr>
        <p:txBody>
          <a:bodyPr wrap="square">
            <a:spAutoFit/>
          </a:bodyPr>
          <a:lstStyle/>
          <a:p>
            <a:r>
              <a:rPr lang="zh-CN" altLang="en-US" sz="1600" dirty="0" smtClean="0"/>
              <a:t>现场查看</a:t>
            </a:r>
            <a:endParaRPr lang="en-US" altLang="zh-CN" sz="1600" dirty="0" smtClean="0"/>
          </a:p>
          <a:p>
            <a:r>
              <a:rPr lang="en-US" altLang="zh-CN" sz="1600" dirty="0" smtClean="0"/>
              <a:t>1</a:t>
            </a:r>
            <a:r>
              <a:rPr lang="zh-CN" altLang="en-US" sz="1600" dirty="0" smtClean="0"/>
              <a:t>、机房内防护用品的数量和种类配置是否符合标准要求；</a:t>
            </a:r>
            <a:endParaRPr lang="en-US" altLang="zh-CN" sz="1600" dirty="0" smtClean="0"/>
          </a:p>
          <a:p>
            <a:r>
              <a:rPr lang="en-US" altLang="zh-CN" sz="1600" dirty="0" smtClean="0"/>
              <a:t>2</a:t>
            </a:r>
            <a:r>
              <a:rPr lang="zh-CN" altLang="en-US" sz="1600" dirty="0" smtClean="0"/>
              <a:t>、防护用品的铅当量是否符合标准要求；</a:t>
            </a:r>
            <a:endParaRPr lang="en-US" altLang="zh-CN" sz="1600" dirty="0" smtClean="0"/>
          </a:p>
          <a:p>
            <a:r>
              <a:rPr lang="en-US" altLang="zh-CN" sz="1600" dirty="0" smtClean="0"/>
              <a:t>3</a:t>
            </a:r>
            <a:r>
              <a:rPr lang="zh-CN" altLang="en-US" sz="1600" dirty="0" smtClean="0"/>
              <a:t>、检查防护用品性能和质量（是否有老化、断裂的情况）；防护用品的有效期、</a:t>
            </a:r>
            <a:r>
              <a:rPr lang="zh-CN" altLang="zh-CN" sz="1600" dirty="0" smtClean="0"/>
              <a:t>名称或商标</a:t>
            </a:r>
            <a:r>
              <a:rPr lang="zh-CN" altLang="en-US" sz="1600" dirty="0" smtClean="0"/>
              <a:t>的查看。</a:t>
            </a:r>
          </a:p>
          <a:p>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图片 5"/>
          <p:cNvPicPr>
            <a:picLocks noChangeAspect="1"/>
          </p:cNvPicPr>
          <p:nvPr/>
        </p:nvPicPr>
        <p:blipFill>
          <a:blip r:embed="rId2" cstate="print"/>
          <a:srcRect/>
          <a:stretch>
            <a:fillRect/>
          </a:stretch>
        </p:blipFill>
        <p:spPr bwMode="auto">
          <a:xfrm>
            <a:off x="5148263" y="801688"/>
            <a:ext cx="3455987" cy="2592387"/>
          </a:xfrm>
          <a:prstGeom prst="rect">
            <a:avLst/>
          </a:prstGeom>
          <a:noFill/>
          <a:ln w="9525">
            <a:noFill/>
            <a:miter lim="800000"/>
            <a:headEnd/>
            <a:tailEnd/>
          </a:ln>
        </p:spPr>
      </p:pic>
      <p:pic>
        <p:nvPicPr>
          <p:cNvPr id="94211" name="图片 8"/>
          <p:cNvPicPr>
            <a:picLocks noChangeAspect="1"/>
          </p:cNvPicPr>
          <p:nvPr/>
        </p:nvPicPr>
        <p:blipFill>
          <a:blip r:embed="rId3" cstate="print"/>
          <a:srcRect/>
          <a:stretch>
            <a:fillRect/>
          </a:stretch>
        </p:blipFill>
        <p:spPr bwMode="auto">
          <a:xfrm>
            <a:off x="395288" y="836613"/>
            <a:ext cx="4416425" cy="3313112"/>
          </a:xfrm>
          <a:prstGeom prst="rect">
            <a:avLst/>
          </a:prstGeom>
          <a:noFill/>
          <a:ln w="9525">
            <a:noFill/>
            <a:miter lim="800000"/>
            <a:headEnd/>
            <a:tailEnd/>
          </a:ln>
        </p:spPr>
      </p:pic>
      <p:pic>
        <p:nvPicPr>
          <p:cNvPr id="94212" name="图片 9"/>
          <p:cNvPicPr>
            <a:picLocks noChangeAspect="1"/>
          </p:cNvPicPr>
          <p:nvPr/>
        </p:nvPicPr>
        <p:blipFill>
          <a:blip r:embed="rId4" cstate="print"/>
          <a:srcRect/>
          <a:stretch>
            <a:fillRect/>
          </a:stretch>
        </p:blipFill>
        <p:spPr bwMode="auto">
          <a:xfrm>
            <a:off x="5148263" y="3751263"/>
            <a:ext cx="3821112" cy="2867025"/>
          </a:xfrm>
          <a:prstGeom prst="rect">
            <a:avLst/>
          </a:prstGeom>
          <a:noFill/>
          <a:ln w="9525">
            <a:noFill/>
            <a:miter lim="800000"/>
            <a:headEnd/>
            <a:tailEnd/>
          </a:ln>
        </p:spPr>
      </p:pic>
      <p:pic>
        <p:nvPicPr>
          <p:cNvPr id="94213" name="图片 10"/>
          <p:cNvPicPr>
            <a:picLocks noChangeAspect="1"/>
          </p:cNvPicPr>
          <p:nvPr/>
        </p:nvPicPr>
        <p:blipFill>
          <a:blip r:embed="rId5" cstate="print"/>
          <a:srcRect/>
          <a:stretch>
            <a:fillRect/>
          </a:stretch>
        </p:blipFill>
        <p:spPr bwMode="auto">
          <a:xfrm>
            <a:off x="717550" y="3598863"/>
            <a:ext cx="4025900" cy="3019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图片 3" descr="14.jpg"/>
          <p:cNvPicPr>
            <a:picLocks noChangeAspect="1"/>
          </p:cNvPicPr>
          <p:nvPr/>
        </p:nvPicPr>
        <p:blipFill>
          <a:blip r:embed="rId2" cstate="print"/>
          <a:srcRect/>
          <a:stretch>
            <a:fillRect/>
          </a:stretch>
        </p:blipFill>
        <p:spPr bwMode="auto">
          <a:xfrm>
            <a:off x="0" y="3275013"/>
            <a:ext cx="3189288" cy="2068512"/>
          </a:xfrm>
          <a:prstGeom prst="rect">
            <a:avLst/>
          </a:prstGeom>
          <a:noFill/>
          <a:ln w="9525">
            <a:noFill/>
            <a:miter lim="800000"/>
            <a:headEnd/>
            <a:tailEnd/>
          </a:ln>
        </p:spPr>
      </p:pic>
      <p:pic>
        <p:nvPicPr>
          <p:cNvPr id="93187" name="图片 4" descr="16.jpg"/>
          <p:cNvPicPr>
            <a:picLocks noChangeAspect="1"/>
          </p:cNvPicPr>
          <p:nvPr/>
        </p:nvPicPr>
        <p:blipFill>
          <a:blip r:embed="rId3" cstate="print"/>
          <a:srcRect/>
          <a:stretch>
            <a:fillRect/>
          </a:stretch>
        </p:blipFill>
        <p:spPr bwMode="auto">
          <a:xfrm>
            <a:off x="3240088" y="3017838"/>
            <a:ext cx="2341562" cy="2898775"/>
          </a:xfrm>
          <a:prstGeom prst="rect">
            <a:avLst/>
          </a:prstGeom>
          <a:noFill/>
          <a:ln w="9525">
            <a:noFill/>
            <a:miter lim="800000"/>
            <a:headEnd/>
            <a:tailEnd/>
          </a:ln>
        </p:spPr>
      </p:pic>
      <p:pic>
        <p:nvPicPr>
          <p:cNvPr id="93188" name="Picture 5" descr="IMG_0528"/>
          <p:cNvPicPr>
            <a:picLocks noChangeAspect="1" noChangeArrowheads="1"/>
          </p:cNvPicPr>
          <p:nvPr/>
        </p:nvPicPr>
        <p:blipFill>
          <a:blip r:embed="rId4" cstate="print"/>
          <a:srcRect/>
          <a:stretch>
            <a:fillRect/>
          </a:stretch>
        </p:blipFill>
        <p:spPr bwMode="auto">
          <a:xfrm>
            <a:off x="0" y="30163"/>
            <a:ext cx="3857625" cy="2892425"/>
          </a:xfrm>
          <a:prstGeom prst="rect">
            <a:avLst/>
          </a:prstGeom>
          <a:noFill/>
          <a:ln w="9525">
            <a:noFill/>
            <a:miter lim="800000"/>
            <a:headEnd/>
            <a:tailEnd/>
          </a:ln>
        </p:spPr>
      </p:pic>
      <p:pic>
        <p:nvPicPr>
          <p:cNvPr id="93189" name="Picture 6" descr="0912 008"/>
          <p:cNvPicPr>
            <a:picLocks noChangeAspect="1" noChangeArrowheads="1"/>
          </p:cNvPicPr>
          <p:nvPr/>
        </p:nvPicPr>
        <p:blipFill>
          <a:blip r:embed="rId5" cstate="print"/>
          <a:srcRect/>
          <a:stretch>
            <a:fillRect/>
          </a:stretch>
        </p:blipFill>
        <p:spPr bwMode="auto">
          <a:xfrm>
            <a:off x="5581650" y="30163"/>
            <a:ext cx="3562350" cy="2671762"/>
          </a:xfrm>
          <a:prstGeom prst="rect">
            <a:avLst/>
          </a:prstGeom>
          <a:noFill/>
          <a:ln w="9525">
            <a:noFill/>
            <a:miter lim="800000"/>
            <a:headEnd/>
            <a:tailEnd/>
          </a:ln>
        </p:spPr>
      </p:pic>
      <p:pic>
        <p:nvPicPr>
          <p:cNvPr id="93190" name="Picture 5" descr="0912 012"/>
          <p:cNvPicPr>
            <a:picLocks noChangeAspect="1" noChangeArrowheads="1"/>
          </p:cNvPicPr>
          <p:nvPr/>
        </p:nvPicPr>
        <p:blipFill>
          <a:blip r:embed="rId6" cstate="print"/>
          <a:srcRect/>
          <a:stretch>
            <a:fillRect/>
          </a:stretch>
        </p:blipFill>
        <p:spPr bwMode="auto">
          <a:xfrm>
            <a:off x="5622925" y="3275013"/>
            <a:ext cx="3521075" cy="264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600" b="0" dirty="0">
                <a:solidFill>
                  <a:schemeClr val="tx1"/>
                </a:solidFill>
              </a:rPr>
              <a:t>⑵患者和受检者防</a:t>
            </a:r>
            <a:r>
              <a:rPr lang="zh-CN" altLang="en-US" sz="1600" b="0" dirty="0" smtClean="0">
                <a:solidFill>
                  <a:schemeClr val="tx1"/>
                </a:solidFill>
              </a:rPr>
              <a:t>护</a:t>
            </a:r>
            <a:endParaRPr lang="zh-CN" altLang="en-US" sz="1600" b="0" dirty="0">
              <a:solidFill>
                <a:schemeClr val="tx1"/>
              </a:solidFill>
            </a:endParaRPr>
          </a:p>
          <a:p>
            <a:r>
              <a:rPr lang="en-US" altLang="zh-CN" sz="1400" b="0" dirty="0" smtClean="0">
                <a:solidFill>
                  <a:schemeClr val="tx1"/>
                </a:solidFill>
              </a:rPr>
              <a:t>《</a:t>
            </a:r>
            <a:r>
              <a:rPr lang="zh-CN" altLang="en-US" sz="1400" b="0" dirty="0" smtClean="0">
                <a:solidFill>
                  <a:schemeClr val="tx1"/>
                </a:solidFill>
              </a:rPr>
              <a:t>放</a:t>
            </a:r>
            <a:r>
              <a:rPr lang="zh-CN" altLang="en-US" sz="1400" b="0" dirty="0">
                <a:solidFill>
                  <a:schemeClr val="tx1"/>
                </a:solidFill>
              </a:rPr>
              <a:t>射诊疗管理规定》要求：放射诊疗工作人员对患者和受检者进行医疗照射时，应当遵守医疗照射正当化和放射防护最优化的原则，有明确的医疗目的，严格控制受照剂量；对邻近照射野的敏感器官和组织进行屏蔽防护，并事先告知患者和受检者辐射对健康的影响。</a:t>
            </a:r>
          </a:p>
          <a:p>
            <a:pPr>
              <a:buNone/>
            </a:pPr>
            <a:endParaRPr lang="en-US" altLang="zh-CN" sz="1400" b="0" dirty="0" smtClean="0">
              <a:solidFill>
                <a:schemeClr val="tx1"/>
              </a:solidFill>
            </a:endParaRPr>
          </a:p>
          <a:p>
            <a:pPr>
              <a:buNone/>
            </a:pPr>
            <a:r>
              <a:rPr lang="en-US" altLang="zh-CN" sz="1600" b="0" dirty="0" smtClean="0">
                <a:solidFill>
                  <a:schemeClr val="tx1"/>
                </a:solidFill>
              </a:rPr>
              <a:t>    </a:t>
            </a:r>
            <a:r>
              <a:rPr lang="zh-CN" altLang="en-US" sz="1600" b="0" dirty="0" smtClean="0">
                <a:solidFill>
                  <a:schemeClr val="tx1"/>
                </a:solidFill>
              </a:rPr>
              <a:t>现场查看患者或受检者的屏蔽防护是否规范。</a:t>
            </a:r>
            <a:endParaRPr lang="zh-CN" altLang="en-US" sz="1600" b="0" dirty="0">
              <a:solidFill>
                <a:schemeClr val="tx1"/>
              </a:solidFill>
            </a:endParaRPr>
          </a:p>
          <a:p>
            <a:r>
              <a:rPr lang="zh-CN" altLang="en-US" sz="1600" b="0" dirty="0" smtClean="0">
                <a:solidFill>
                  <a:schemeClr val="tx1"/>
                </a:solidFill>
              </a:rPr>
              <a:t>如受检者头</a:t>
            </a:r>
            <a:r>
              <a:rPr lang="zh-CN" altLang="en-US" sz="1600" b="0" dirty="0">
                <a:solidFill>
                  <a:schemeClr val="tx1"/>
                </a:solidFill>
              </a:rPr>
              <a:t>部CT检查</a:t>
            </a:r>
            <a:r>
              <a:rPr lang="zh-CN" altLang="en-US" sz="1600" b="0" dirty="0" smtClean="0">
                <a:solidFill>
                  <a:schemeClr val="tx1"/>
                </a:solidFill>
              </a:rPr>
              <a:t>：是否正确使用铅</a:t>
            </a:r>
            <a:r>
              <a:rPr lang="zh-CN" altLang="en-US" sz="1600" b="0" dirty="0">
                <a:solidFill>
                  <a:schemeClr val="tx1"/>
                </a:solidFill>
              </a:rPr>
              <a:t>橡胶性腺防护围裙、铅橡胶颈</a:t>
            </a:r>
            <a:r>
              <a:rPr lang="zh-CN" altLang="en-US" sz="1600" b="0" dirty="0" smtClean="0">
                <a:solidFill>
                  <a:schemeClr val="tx1"/>
                </a:solidFill>
              </a:rPr>
              <a:t>套。</a:t>
            </a:r>
            <a:endParaRPr lang="zh-CN" altLang="en-US" sz="1600" b="0" dirty="0">
              <a:solidFill>
                <a:schemeClr val="tx1"/>
              </a:solidFill>
            </a:endParaRPr>
          </a:p>
          <a:p>
            <a:pPr>
              <a:buNone/>
            </a:pPr>
            <a:r>
              <a:rPr lang="zh-CN" altLang="en-US" sz="1600" dirty="0" smtClean="0">
                <a:solidFill>
                  <a:schemeClr val="tx1"/>
                </a:solidFill>
              </a:rPr>
              <a:t>         </a:t>
            </a:r>
            <a:endParaRPr lang="en-US" altLang="zh-CN" sz="1600" dirty="0" smtClean="0">
              <a:solidFill>
                <a:schemeClr val="tx1"/>
              </a:solidFill>
            </a:endParaRPr>
          </a:p>
          <a:p>
            <a:endParaRPr lang="en-US" altLang="zh-CN" sz="1600" dirty="0" smtClean="0"/>
          </a:p>
          <a:p>
            <a:endParaRPr lang="en-US" altLang="zh-CN" sz="1600" dirty="0" smtClean="0"/>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6" name="Picture 2"/>
          <p:cNvPicPr>
            <a:picLocks noChangeAspect="1" noChangeArrowheads="1"/>
          </p:cNvPicPr>
          <p:nvPr/>
        </p:nvPicPr>
        <p:blipFill>
          <a:blip r:embed="rId2" cstate="print"/>
          <a:srcRect/>
          <a:stretch>
            <a:fillRect/>
          </a:stretch>
        </p:blipFill>
        <p:spPr bwMode="auto">
          <a:xfrm>
            <a:off x="1845578" y="3624043"/>
            <a:ext cx="5419288" cy="2516697"/>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dirty="0" smtClean="0"/>
              <a:t> </a:t>
            </a:r>
            <a:r>
              <a:rPr lang="zh-CN" altLang="en-US" sz="1600" b="0" dirty="0" smtClean="0">
                <a:solidFill>
                  <a:schemeClr val="tx1"/>
                </a:solidFill>
              </a:rPr>
              <a:t>胸部CT检查：是否正确使用铅橡胶性腺防护围裙或方巾、铅橡胶帽子；</a:t>
            </a:r>
          </a:p>
          <a:p>
            <a:endParaRPr lang="en-US" altLang="zh-CN" dirty="0" smtClean="0"/>
          </a:p>
          <a:p>
            <a:endParaRPr lang="en-US" altLang="zh-CN" dirty="0" smtClean="0"/>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pic>
        <p:nvPicPr>
          <p:cNvPr id="7" name="Picture 2"/>
          <p:cNvPicPr>
            <a:picLocks noChangeAspect="1" noChangeArrowheads="1"/>
          </p:cNvPicPr>
          <p:nvPr/>
        </p:nvPicPr>
        <p:blipFill>
          <a:blip r:embed="rId2" cstate="print"/>
          <a:srcRect/>
          <a:stretch>
            <a:fillRect/>
          </a:stretch>
        </p:blipFill>
        <p:spPr bwMode="auto">
          <a:xfrm>
            <a:off x="1795244" y="2516698"/>
            <a:ext cx="5511567" cy="2684476"/>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1600" b="0" dirty="0" smtClean="0">
                <a:solidFill>
                  <a:schemeClr val="tx1"/>
                </a:solidFill>
              </a:rPr>
              <a:t>腹部（骨盆）CT检查：是否正确使用铅橡胶颈套、铅橡胶帽子、铅围裙包裹乳腺（女）。</a:t>
            </a:r>
          </a:p>
          <a:p>
            <a:endParaRPr lang="en-US" altLang="zh-CN" dirty="0" smtClean="0"/>
          </a:p>
          <a:p>
            <a:endParaRPr lang="en-US" altLang="zh-CN" dirty="0" smtClean="0"/>
          </a:p>
          <a:p>
            <a:endParaRPr lang="zh-CN" altLang="en-US" dirty="0"/>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pic>
        <p:nvPicPr>
          <p:cNvPr id="7" name="Picture 2"/>
          <p:cNvPicPr>
            <a:picLocks noChangeAspect="1" noChangeArrowheads="1"/>
          </p:cNvPicPr>
          <p:nvPr/>
        </p:nvPicPr>
        <p:blipFill>
          <a:blip r:embed="rId2" cstate="print"/>
          <a:srcRect/>
          <a:stretch>
            <a:fillRect/>
          </a:stretch>
        </p:blipFill>
        <p:spPr bwMode="auto">
          <a:xfrm>
            <a:off x="1820411" y="2650921"/>
            <a:ext cx="5142451" cy="240764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r>
              <a:rPr lang="zh-CN" altLang="en-US" sz="1600" b="0" dirty="0" smtClean="0">
                <a:solidFill>
                  <a:schemeClr val="tx1"/>
                </a:solidFill>
              </a:rPr>
              <a:t>膝关节CT检查：是否正确使用铅橡胶帽子、铅围脖、铅橡胶性腺防护围裙。</a:t>
            </a:r>
          </a:p>
          <a:p>
            <a:endParaRPr lang="zh-CN" altLang="en-US" dirty="0"/>
          </a:p>
        </p:txBody>
      </p:sp>
      <p:sp>
        <p:nvSpPr>
          <p:cNvPr id="4" name="日期占位符 3"/>
          <p:cNvSpPr>
            <a:spLocks noGrp="1"/>
          </p:cNvSpPr>
          <p:nvPr>
            <p:ph type="dt" sz="half" idx="10"/>
          </p:nvPr>
        </p:nvSpPr>
        <p:spPr/>
        <p:txBody>
          <a:bodyPr/>
          <a:lstStyle/>
          <a:p>
            <a:pPr lvl="0"/>
            <a:r>
              <a:rPr lang="en-US" altLang="ko-KR" smtClean="0"/>
              <a:t>LOGO</a:t>
            </a:r>
            <a:endParaRPr lang="en-US" altLang="ko-KR"/>
          </a:p>
        </p:txBody>
      </p:sp>
      <p:pic>
        <p:nvPicPr>
          <p:cNvPr id="7" name="Picture 2"/>
          <p:cNvPicPr>
            <a:picLocks noChangeAspect="1" noChangeArrowheads="1"/>
          </p:cNvPicPr>
          <p:nvPr/>
        </p:nvPicPr>
        <p:blipFill>
          <a:blip r:embed="rId2" cstate="print"/>
          <a:srcRect/>
          <a:stretch>
            <a:fillRect/>
          </a:stretch>
        </p:blipFill>
        <p:spPr bwMode="auto">
          <a:xfrm>
            <a:off x="1702208" y="2608976"/>
            <a:ext cx="5369711" cy="2701255"/>
          </a:xfrm>
          <a:prstGeom prst="rect">
            <a:avLst/>
          </a:prstGeom>
          <a:noFill/>
          <a:ln w="9525">
            <a:noFill/>
            <a:miter lim="800000"/>
            <a:headEnd/>
            <a:tailEnd/>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zh-CN" altLang="en-US" sz="1600" b="0" dirty="0">
                <a:solidFill>
                  <a:schemeClr val="tx1"/>
                </a:solidFill>
              </a:rPr>
              <a:t>（3）陪检者的防护</a:t>
            </a:r>
          </a:p>
          <a:p>
            <a:r>
              <a:rPr lang="en-US" altLang="zh-CN" sz="1400" b="0" dirty="0" smtClean="0">
                <a:solidFill>
                  <a:schemeClr val="tx1"/>
                </a:solidFill>
              </a:rPr>
              <a:t>《</a:t>
            </a:r>
            <a:r>
              <a:rPr lang="zh-CN" altLang="en-US" sz="1400" b="0" dirty="0" smtClean="0">
                <a:solidFill>
                  <a:schemeClr val="tx1"/>
                </a:solidFill>
              </a:rPr>
              <a:t>放</a:t>
            </a:r>
            <a:r>
              <a:rPr lang="zh-CN" altLang="en-US" sz="1400" b="0" dirty="0">
                <a:solidFill>
                  <a:schemeClr val="tx1"/>
                </a:solidFill>
              </a:rPr>
              <a:t>射诊疗管理规定》要求：患者和受检者不应在机房内候诊；非特殊情况，检查过程中陪检者不应滞留在机房内。因患者病情需要其他人员陪检时，应当对陪检者采取防护措施。</a:t>
            </a:r>
          </a:p>
          <a:p>
            <a:r>
              <a:rPr lang="en-US" altLang="zh-CN" sz="1600" b="0" dirty="0" smtClean="0">
                <a:solidFill>
                  <a:schemeClr val="tx1"/>
                </a:solidFill>
              </a:rPr>
              <a:t>1</a:t>
            </a:r>
            <a:r>
              <a:rPr lang="zh-CN" altLang="en-US" sz="1600" b="0" dirty="0" smtClean="0">
                <a:solidFill>
                  <a:schemeClr val="tx1"/>
                </a:solidFill>
              </a:rPr>
              <a:t>、现场查看机房内是否有人候诊，是否有陪检者滞留在机房内。</a:t>
            </a:r>
            <a:endParaRPr lang="en-US" altLang="zh-CN" sz="1600" b="0" dirty="0" smtClean="0">
              <a:solidFill>
                <a:schemeClr val="tx1"/>
              </a:solidFill>
            </a:endParaRPr>
          </a:p>
          <a:p>
            <a:r>
              <a:rPr lang="en-US" altLang="zh-CN" sz="1600" b="0" dirty="0" smtClean="0">
                <a:solidFill>
                  <a:schemeClr val="tx1"/>
                </a:solidFill>
              </a:rPr>
              <a:t>2</a:t>
            </a:r>
            <a:r>
              <a:rPr lang="zh-CN" altLang="en-US" sz="1600" b="0" dirty="0" smtClean="0">
                <a:solidFill>
                  <a:schemeClr val="tx1"/>
                </a:solidFill>
              </a:rPr>
              <a:t>、因患者病情需要陪</a:t>
            </a:r>
            <a:r>
              <a:rPr lang="zh-CN" altLang="en-US" sz="1600" b="0" dirty="0">
                <a:solidFill>
                  <a:schemeClr val="tx1"/>
                </a:solidFill>
              </a:rPr>
              <a:t>检</a:t>
            </a:r>
            <a:r>
              <a:rPr lang="zh-CN" altLang="en-US" sz="1600" b="0" dirty="0" smtClean="0">
                <a:solidFill>
                  <a:schemeClr val="tx1"/>
                </a:solidFill>
              </a:rPr>
              <a:t>者的情况，陪检者是否采取防护措施。如</a:t>
            </a:r>
            <a:r>
              <a:rPr lang="en-US" altLang="zh-CN" sz="1600" b="0" dirty="0" smtClean="0">
                <a:solidFill>
                  <a:schemeClr val="tx1"/>
                </a:solidFill>
              </a:rPr>
              <a:t>:</a:t>
            </a:r>
            <a:r>
              <a:rPr lang="zh-CN" altLang="en-US" sz="1600" b="0" dirty="0" smtClean="0">
                <a:solidFill>
                  <a:schemeClr val="tx1"/>
                </a:solidFill>
              </a:rPr>
              <a:t>着</a:t>
            </a:r>
            <a:r>
              <a:rPr lang="zh-CN" altLang="en-US" sz="1600" b="0" dirty="0">
                <a:solidFill>
                  <a:schemeClr val="tx1"/>
                </a:solidFill>
              </a:rPr>
              <a:t>铅防护衣、铅橡胶帽子、铅围脖。</a:t>
            </a: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2" name="Picture 4" descr="m88"/>
          <p:cNvPicPr>
            <a:picLocks noChangeAspect="1" noChangeArrowheads="1"/>
          </p:cNvPicPr>
          <p:nvPr/>
        </p:nvPicPr>
        <p:blipFill>
          <a:blip r:embed="rId2" cstate="print"/>
          <a:srcRect/>
          <a:stretch>
            <a:fillRect/>
          </a:stretch>
        </p:blipFill>
        <p:spPr>
          <a:xfrm>
            <a:off x="1501629" y="3749880"/>
            <a:ext cx="5914238" cy="25762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vert="horz" wrap="squar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smtClean="0">
                <a:ln>
                  <a:noFill/>
                </a:ln>
                <a:solidFill>
                  <a:srgbClr val="595959"/>
                </a:solidFill>
                <a:effectLst/>
                <a:uLnTx/>
                <a:uFillTx/>
                <a:ea typeface="华文仿宋" panose="02010600040101010101" charset="-122"/>
                <a:sym typeface="微软雅黑" panose="020B0503020204020204" pitchFamily="34" charset="-122"/>
              </a:rPr>
              <a:t>介入放射学和</a:t>
            </a:r>
            <a:r>
              <a:rPr kumimoji="0" lang="en-US" altLang="zh-CN" sz="2000" b="1" i="0" u="none" strike="noStrike" kern="1200" cap="none" spc="0" normalizeH="0" baseline="0" noProof="0" dirty="0" smtClean="0">
                <a:ln>
                  <a:noFill/>
                </a:ln>
                <a:solidFill>
                  <a:srgbClr val="595959"/>
                </a:solidFill>
                <a:effectLst/>
                <a:uLnTx/>
                <a:uFillTx/>
                <a:ea typeface="华文仿宋" panose="02010600040101010101" charset="-122"/>
                <a:sym typeface="微软雅黑" panose="020B0503020204020204" pitchFamily="34" charset="-122"/>
              </a:rPr>
              <a:t>X</a:t>
            </a:r>
            <a:r>
              <a:rPr kumimoji="0" lang="zh-CN" altLang="en-US" sz="2000" b="1" i="0" u="none" strike="noStrike" kern="1200" cap="none" spc="0" normalizeH="0" baseline="0" noProof="0" dirty="0" smtClean="0">
                <a:ln>
                  <a:noFill/>
                </a:ln>
                <a:solidFill>
                  <a:srgbClr val="595959"/>
                </a:solidFill>
                <a:effectLst/>
                <a:uLnTx/>
                <a:uFillTx/>
                <a:ea typeface="华文仿宋" panose="02010600040101010101" charset="-122"/>
                <a:sym typeface="微软雅黑" panose="020B0503020204020204" pitchFamily="34" charset="-122"/>
              </a:rPr>
              <a:t>射线影像诊断的辐射危害因素</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p:txBody>
          <a:bodyPr/>
          <a:lstStyle/>
          <a:p>
            <a:endParaRPr lang="zh-CN" altLang="en-US"/>
          </a:p>
        </p:txBody>
      </p:sp>
      <p:sp>
        <p:nvSpPr>
          <p:cNvPr id="4" name="内容占位符 3"/>
          <p:cNvSpPr>
            <a:spLocks noGrp="1"/>
          </p:cNvSpPr>
          <p:nvPr>
            <p:ph idx="1"/>
          </p:nvPr>
        </p:nvSpPr>
        <p:spPr>
          <a:xfrm>
            <a:off x="457200" y="1412875"/>
            <a:ext cx="5325110" cy="4714875"/>
          </a:xfrm>
        </p:spPr>
        <p:txBody>
          <a:bodyPr/>
          <a:lstStyle/>
          <a:p>
            <a:r>
              <a:rPr lang="zh-CN" altLang="en-US" sz="1600" dirty="0">
                <a:solidFill>
                  <a:schemeClr val="tx1"/>
                </a:solidFill>
              </a:rPr>
              <a:t>监督区的监督</a:t>
            </a:r>
          </a:p>
          <a:p>
            <a:r>
              <a:rPr lang="zh-CN" altLang="en-US" sz="1600" b="0" dirty="0" smtClean="0">
                <a:solidFill>
                  <a:schemeClr val="tx1"/>
                </a:solidFill>
              </a:rPr>
              <a:t>操</a:t>
            </a:r>
            <a:r>
              <a:rPr lang="zh-CN" altLang="en-US" sz="1600" b="0" dirty="0">
                <a:solidFill>
                  <a:schemeClr val="tx1"/>
                </a:solidFill>
              </a:rPr>
              <a:t>作</a:t>
            </a:r>
            <a:r>
              <a:rPr lang="zh-CN" altLang="en-US" sz="1600" b="0" dirty="0" smtClean="0">
                <a:solidFill>
                  <a:schemeClr val="tx1"/>
                </a:solidFill>
              </a:rPr>
              <a:t>室</a:t>
            </a:r>
            <a:endParaRPr lang="zh-CN" altLang="en-US" sz="1600" b="0" dirty="0">
              <a:solidFill>
                <a:schemeClr val="tx1"/>
              </a:solidFill>
            </a:endParaRPr>
          </a:p>
          <a:p>
            <a:r>
              <a:rPr lang="zh-CN" altLang="en-US" sz="1400" b="0" dirty="0">
                <a:solidFill>
                  <a:schemeClr val="tx1"/>
                </a:solidFill>
              </a:rPr>
              <a:t>1、观察窗或摄像监控装置</a:t>
            </a:r>
          </a:p>
          <a:p>
            <a:r>
              <a:rPr lang="zh-CN" altLang="en-US" sz="1200" b="0" dirty="0" smtClean="0">
                <a:solidFill>
                  <a:schemeClr val="tx1"/>
                </a:solidFill>
                <a:sym typeface="+mn-ea"/>
              </a:rPr>
              <a:t>《</a:t>
            </a:r>
            <a:r>
              <a:rPr lang="zh-CN" altLang="en-US" sz="1200" b="0" dirty="0" smtClean="0">
                <a:solidFill>
                  <a:schemeClr val="tx1"/>
                </a:solidFill>
              </a:rPr>
              <a:t>医</a:t>
            </a:r>
            <a:r>
              <a:rPr lang="zh-CN" altLang="en-US" sz="1200" b="0" dirty="0">
                <a:solidFill>
                  <a:schemeClr val="tx1"/>
                </a:solidFill>
              </a:rPr>
              <a:t>用X射线诊断放射防护要求》（GBZ130-2013）要求机房应设有观察窗或摄像装置，其设置的位置应便于观察到患者和受检者状态。</a:t>
            </a:r>
          </a:p>
          <a:p>
            <a:r>
              <a:rPr lang="zh-CN" altLang="en-US" sz="1600" b="0" dirty="0" smtClean="0">
                <a:solidFill>
                  <a:schemeClr val="tx1"/>
                </a:solidFill>
              </a:rPr>
              <a:t>现场查看观</a:t>
            </a:r>
            <a:r>
              <a:rPr lang="zh-CN" altLang="en-US" sz="1600" b="0" dirty="0">
                <a:solidFill>
                  <a:schemeClr val="tx1"/>
                </a:solidFill>
              </a:rPr>
              <a:t>察窗或摄像监控装</a:t>
            </a:r>
            <a:r>
              <a:rPr lang="zh-CN" altLang="en-US" sz="1600" b="0" dirty="0" smtClean="0">
                <a:solidFill>
                  <a:schemeClr val="tx1"/>
                </a:solidFill>
              </a:rPr>
              <a:t>置的设置是否规范。</a:t>
            </a:r>
            <a:endParaRPr lang="en-US" altLang="zh-CN" sz="1600" b="0" dirty="0" smtClean="0">
              <a:solidFill>
                <a:schemeClr val="tx1"/>
              </a:solidFill>
            </a:endParaRPr>
          </a:p>
          <a:p>
            <a:endParaRPr lang="en-US" altLang="zh-CN" sz="1400" b="0" dirty="0" smtClean="0">
              <a:solidFill>
                <a:schemeClr val="tx1"/>
              </a:solidFill>
              <a:sym typeface="+mn-ea"/>
            </a:endParaRPr>
          </a:p>
          <a:p>
            <a:endParaRPr lang="en-US" altLang="zh-CN" sz="1400" b="0" dirty="0" smtClean="0">
              <a:solidFill>
                <a:schemeClr val="tx1"/>
              </a:solidFill>
              <a:sym typeface="+mn-ea"/>
            </a:endParaRPr>
          </a:p>
          <a:p>
            <a:r>
              <a:rPr lang="zh-CN" altLang="en-US" sz="1400" b="0" dirty="0" smtClean="0">
                <a:solidFill>
                  <a:schemeClr val="tx1"/>
                </a:solidFill>
                <a:sym typeface="+mn-ea"/>
              </a:rPr>
              <a:t>2、</a:t>
            </a:r>
            <a:r>
              <a:rPr lang="zh-CN" altLang="en-US" sz="1600" b="0" dirty="0" smtClean="0">
                <a:solidFill>
                  <a:schemeClr val="tx1"/>
                </a:solidFill>
              </a:rPr>
              <a:t>操作室是否</a:t>
            </a:r>
            <a:r>
              <a:rPr lang="zh-CN" altLang="en-US" sz="1600" b="0" dirty="0" smtClean="0">
                <a:solidFill>
                  <a:schemeClr val="tx1"/>
                </a:solidFill>
                <a:sym typeface="+mn-ea"/>
              </a:rPr>
              <a:t>悬挂《放射诊疗许可证》、操作规程、科室管理制度、有关人员岗位职责等。</a:t>
            </a:r>
            <a:endParaRPr lang="zh-CN" altLang="en-US" sz="1600" b="0" dirty="0" smtClean="0">
              <a:solidFill>
                <a:schemeClr val="tx1"/>
              </a:solidFill>
            </a:endParaRPr>
          </a:p>
          <a:p>
            <a:r>
              <a:rPr lang="zh-CN" altLang="en-US" sz="1200" b="0" dirty="0" smtClean="0">
                <a:solidFill>
                  <a:schemeClr val="tx1"/>
                </a:solidFill>
                <a:sym typeface="+mn-ea"/>
              </a:rPr>
              <a:t>《放射诊疗许可发放管理程序》要求：医疗机构取得《放射诊疗许可证》后，应当悬挂在明显位置，接受监督。</a:t>
            </a:r>
            <a:endParaRPr lang="zh-CN" altLang="en-US" sz="1200" b="0" dirty="0" smtClean="0">
              <a:solidFill>
                <a:schemeClr val="tx1"/>
              </a:solidFill>
            </a:endParaRPr>
          </a:p>
          <a:p>
            <a:endParaRPr lang="zh-CN" altLang="en-US" sz="1200" b="0" dirty="0" smtClean="0">
              <a:solidFill>
                <a:schemeClr val="tx1"/>
              </a:solidFill>
            </a:endParaRPr>
          </a:p>
          <a:p>
            <a:pPr>
              <a:buNone/>
            </a:pPr>
            <a:endParaRPr lang="zh-CN" altLang="en-US" sz="1200" b="0" dirty="0">
              <a:solidFill>
                <a:schemeClr val="tx1"/>
              </a:solidFill>
            </a:endParaRPr>
          </a:p>
          <a:p>
            <a:endParaRPr lang="zh-CN" altLang="en-US" sz="1400" dirty="0"/>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8" name="组合 173060"/>
              <p:cNvGrpSpPr/>
              <p:nvPr/>
            </p:nvGrpSpPr>
            <p:grpSpPr>
              <a:xfrm>
                <a:off x="1488" y="1968"/>
                <a:ext cx="432" cy="432"/>
                <a:chOff x="2016" y="1920"/>
                <a:chExt cx="1680" cy="1680"/>
              </a:xfrm>
            </p:grpSpPr>
            <p:sp>
              <p:nvSpPr>
                <p:cNvPr id="10" name="椭圆 9"/>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1" name="任意多边形 10"/>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9"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7" name="矩形 6"/>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pic>
        <p:nvPicPr>
          <p:cNvPr id="16" name="Picture 2"/>
          <p:cNvPicPr>
            <a:picLocks noChangeAspect="1" noChangeArrowheads="1"/>
          </p:cNvPicPr>
          <p:nvPr/>
        </p:nvPicPr>
        <p:blipFill>
          <a:blip r:embed="rId2" cstate="print"/>
          <a:srcRect/>
          <a:stretch>
            <a:fillRect/>
          </a:stretch>
        </p:blipFill>
        <p:spPr bwMode="auto">
          <a:xfrm>
            <a:off x="5782007" y="1987521"/>
            <a:ext cx="3422709" cy="3733101"/>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a:lstStyle/>
          <a:p>
            <a:endParaRPr lang="zh-CN" altLang="en-US"/>
          </a:p>
        </p:txBody>
      </p:sp>
      <p:sp>
        <p:nvSpPr>
          <p:cNvPr id="4" name="内容占位符 3"/>
          <p:cNvSpPr>
            <a:spLocks noGrp="1"/>
          </p:cNvSpPr>
          <p:nvPr>
            <p:ph idx="1"/>
          </p:nvPr>
        </p:nvSpPr>
        <p:spPr/>
        <p:txBody>
          <a:bodyPr/>
          <a:lstStyle/>
          <a:p>
            <a:r>
              <a:rPr lang="en-US" altLang="zh-CN" sz="1600" b="0" dirty="0" smtClean="0">
                <a:solidFill>
                  <a:schemeClr val="tx1"/>
                </a:solidFill>
              </a:rPr>
              <a:t>3</a:t>
            </a:r>
            <a:r>
              <a:rPr lang="zh-CN" altLang="en-US" sz="1600" b="0" dirty="0" smtClean="0">
                <a:solidFill>
                  <a:schemeClr val="tx1"/>
                </a:solidFill>
              </a:rPr>
              <a:t>、操作室放</a:t>
            </a:r>
            <a:r>
              <a:rPr lang="zh-CN" altLang="en-US" sz="1600" b="0" dirty="0">
                <a:solidFill>
                  <a:schemeClr val="tx1"/>
                </a:solidFill>
              </a:rPr>
              <a:t>射工作人员的监</a:t>
            </a:r>
            <a:r>
              <a:rPr lang="zh-CN" altLang="en-US" sz="1600" b="0" dirty="0" smtClean="0">
                <a:solidFill>
                  <a:schemeClr val="tx1"/>
                </a:solidFill>
              </a:rPr>
              <a:t>督</a:t>
            </a:r>
            <a:endParaRPr lang="zh-CN" altLang="en-US" sz="1600" b="0" dirty="0">
              <a:solidFill>
                <a:schemeClr val="tx1"/>
              </a:solidFill>
            </a:endParaRPr>
          </a:p>
          <a:p>
            <a:r>
              <a:rPr lang="en-US" altLang="zh-CN" sz="1400" b="0" dirty="0" smtClean="0">
                <a:solidFill>
                  <a:schemeClr val="tx1"/>
                </a:solidFill>
              </a:rPr>
              <a:t>《</a:t>
            </a:r>
            <a:r>
              <a:rPr lang="zh-CN" altLang="en-US" sz="1400" b="0" dirty="0" smtClean="0">
                <a:solidFill>
                  <a:schemeClr val="tx1"/>
                </a:solidFill>
              </a:rPr>
              <a:t>放射诊疗管理规定》要求：</a:t>
            </a:r>
            <a:r>
              <a:rPr lang="zh-CN" altLang="en-US" sz="1400" b="0" dirty="0">
                <a:solidFill>
                  <a:schemeClr val="tx1"/>
                </a:solidFill>
              </a:rPr>
              <a:t>开展X射线影像诊断工作的，应当具有专业的放射影像医师。相关放射诊疗工作人员应当按照有关规定配戴个人剂量计。</a:t>
            </a:r>
          </a:p>
          <a:p>
            <a:r>
              <a:rPr lang="zh-CN" altLang="en-US" sz="1400" b="0" dirty="0">
                <a:solidFill>
                  <a:schemeClr val="tx1"/>
                </a:solidFill>
              </a:rPr>
              <a:t>　医疗机构应当按照有关规定和标准，对放射诊疗工作人员进行上岗前、在岗期间和离岗时的健康检查，定期进行专业及防护知识培训，并分别建立个人剂量、职业健康管理和教育培训档案</a:t>
            </a:r>
            <a:r>
              <a:rPr lang="zh-CN" altLang="en-US" sz="1400" b="0" dirty="0" smtClean="0">
                <a:solidFill>
                  <a:schemeClr val="tx1"/>
                </a:solidFill>
              </a:rPr>
              <a:t>。</a:t>
            </a:r>
            <a:endParaRPr lang="en-US" altLang="zh-CN" sz="1400" b="0" dirty="0" smtClean="0">
              <a:solidFill>
                <a:schemeClr val="tx1"/>
              </a:solidFill>
            </a:endParaRPr>
          </a:p>
          <a:p>
            <a:endParaRPr lang="en-US" altLang="zh-CN" sz="1600" b="0" dirty="0" smtClean="0">
              <a:solidFill>
                <a:schemeClr val="tx1"/>
              </a:solidFill>
            </a:endParaRPr>
          </a:p>
          <a:p>
            <a:r>
              <a:rPr lang="zh-CN" altLang="en-US" sz="1600" b="0" dirty="0" smtClean="0">
                <a:solidFill>
                  <a:schemeClr val="tx1"/>
                </a:solidFill>
              </a:rPr>
              <a:t>现场查看工</a:t>
            </a:r>
            <a:r>
              <a:rPr lang="zh-CN" altLang="en-US" sz="1600" b="0" dirty="0">
                <a:solidFill>
                  <a:schemeClr val="tx1"/>
                </a:solidFill>
              </a:rPr>
              <a:t>作人</a:t>
            </a:r>
            <a:r>
              <a:rPr lang="zh-CN" altLang="en-US" sz="1600" b="0" dirty="0" smtClean="0">
                <a:solidFill>
                  <a:schemeClr val="tx1"/>
                </a:solidFill>
              </a:rPr>
              <a:t>员</a:t>
            </a:r>
            <a:endParaRPr lang="en-US" altLang="zh-CN" sz="1600" b="0" dirty="0" smtClean="0">
              <a:solidFill>
                <a:schemeClr val="tx1"/>
              </a:solidFill>
            </a:endParaRPr>
          </a:p>
          <a:p>
            <a:r>
              <a:rPr lang="zh-CN" altLang="en-US" sz="1600" b="0" dirty="0" smtClean="0">
                <a:solidFill>
                  <a:schemeClr val="tx1"/>
                </a:solidFill>
              </a:rPr>
              <a:t>个</a:t>
            </a:r>
            <a:r>
              <a:rPr lang="zh-CN" altLang="en-US" sz="1600" b="0" dirty="0">
                <a:solidFill>
                  <a:schemeClr val="tx1"/>
                </a:solidFill>
              </a:rPr>
              <a:t>人剂量</a:t>
            </a:r>
            <a:r>
              <a:rPr lang="zh-CN" altLang="en-US" sz="1600" b="0" dirty="0" smtClean="0">
                <a:solidFill>
                  <a:schemeClr val="tx1"/>
                </a:solidFill>
              </a:rPr>
              <a:t>计</a:t>
            </a:r>
            <a:r>
              <a:rPr lang="zh-CN" altLang="zh-CN" sz="1600" b="0" dirty="0" smtClean="0">
                <a:solidFill>
                  <a:schemeClr val="tx1"/>
                </a:solidFill>
              </a:rPr>
              <a:t>是否佩带在人体躯干前方中部位置或在左胸前。</a:t>
            </a:r>
            <a:endParaRPr lang="en-US" altLang="zh-CN" sz="1600" b="0" dirty="0" smtClean="0">
              <a:solidFill>
                <a:schemeClr val="tx1"/>
              </a:solidFill>
            </a:endParaRPr>
          </a:p>
          <a:p>
            <a:r>
              <a:rPr lang="zh-CN" altLang="en-US" sz="1600" b="0" dirty="0" smtClean="0">
                <a:solidFill>
                  <a:schemeClr val="tx1"/>
                </a:solidFill>
              </a:rPr>
              <a:t>记录操作现场工作人员的姓名，核实其是否开展职业健康检查、个人剂量监测、教育培训。</a:t>
            </a:r>
            <a:endParaRPr lang="en-US" altLang="zh-CN" sz="1600" b="0" dirty="0" smtClean="0">
              <a:solidFill>
                <a:schemeClr val="tx1"/>
              </a:solidFill>
            </a:endParaRPr>
          </a:p>
          <a:p>
            <a:endParaRPr lang="en-US" altLang="zh-CN" sz="1600" b="0" dirty="0" smtClean="0">
              <a:solidFill>
                <a:schemeClr val="tx1"/>
              </a:solidFill>
            </a:endParaRPr>
          </a:p>
        </p:txBody>
      </p:sp>
      <p:sp>
        <p:nvSpPr>
          <p:cNvPr id="2" name="日期占位符 1"/>
          <p:cNvSpPr>
            <a:spLocks noGrp="1"/>
          </p:cNvSpPr>
          <p:nvPr>
            <p:ph type="dt" sz="half" idx="10"/>
          </p:nvPr>
        </p:nvSpPr>
        <p:spPr/>
        <p:txBody>
          <a:bodyPr/>
          <a:lstStyle/>
          <a:p>
            <a:pPr lvl="0"/>
            <a:r>
              <a:rPr lang="en-US" altLang="ko-KR"/>
              <a:t>LOGO</a:t>
            </a:r>
          </a:p>
        </p:txBody>
      </p:sp>
      <p:grpSp>
        <p:nvGrpSpPr>
          <p:cNvPr id="5" name="组合 173065"/>
          <p:cNvGrpSpPr/>
          <p:nvPr/>
        </p:nvGrpSpPr>
        <p:grpSpPr>
          <a:xfrm>
            <a:off x="999238" y="511729"/>
            <a:ext cx="4059324" cy="897622"/>
            <a:chOff x="608" y="752"/>
            <a:chExt cx="2577" cy="650"/>
          </a:xfrm>
        </p:grpSpPr>
        <p:grpSp>
          <p:nvGrpSpPr>
            <p:cNvPr id="6" name="组合 173059"/>
            <p:cNvGrpSpPr/>
            <p:nvPr/>
          </p:nvGrpSpPr>
          <p:grpSpPr>
            <a:xfrm>
              <a:off x="608" y="752"/>
              <a:ext cx="2577" cy="650"/>
              <a:chOff x="1488" y="1968"/>
              <a:chExt cx="432" cy="432"/>
            </a:xfrm>
          </p:grpSpPr>
          <p:grpSp>
            <p:nvGrpSpPr>
              <p:cNvPr id="7" name="组合 173060"/>
              <p:cNvGrpSpPr/>
              <p:nvPr/>
            </p:nvGrpSpPr>
            <p:grpSpPr>
              <a:xfrm>
                <a:off x="1488" y="1968"/>
                <a:ext cx="432" cy="432"/>
                <a:chOff x="2016" y="1920"/>
                <a:chExt cx="1680" cy="1680"/>
              </a:xfrm>
            </p:grpSpPr>
            <p:sp>
              <p:nvSpPr>
                <p:cNvPr id="11" name="椭圆 10"/>
                <p:cNvSpPr/>
                <p:nvPr/>
              </p:nvSpPr>
              <p:spPr>
                <a:xfrm>
                  <a:off x="2016" y="1920"/>
                  <a:ext cx="1680" cy="1680"/>
                </a:xfrm>
                <a:prstGeom prst="ellipse">
                  <a:avLst/>
                </a:prstGeom>
                <a:gradFill rotWithShape="1">
                  <a:gsLst>
                    <a:gs pos="0">
                      <a:srgbClr val="FF9999"/>
                    </a:gs>
                    <a:gs pos="100000">
                      <a:srgbClr val="FF9999">
                        <a:gamma/>
                        <a:shade val="39216"/>
                        <a:invGamma/>
                      </a:srgbClr>
                    </a:gs>
                  </a:gsLst>
                  <a:lin ang="5400000" scaled="1"/>
                  <a:tileRect/>
                </a:gradFill>
                <a:ln w="9525">
                  <a:solidFill>
                    <a:schemeClr val="bg2">
                      <a:lumMod val="60000"/>
                      <a:lumOff val="40000"/>
                    </a:schemeClr>
                  </a:solidFill>
                </a:ln>
              </p:spPr>
              <p:txBody>
                <a:bodyPr/>
                <a:lstStyle/>
                <a:p>
                  <a:endParaRPr lang="zh-CN" altLang="en-US" dirty="0">
                    <a:solidFill>
                      <a:schemeClr val="bg2">
                        <a:lumMod val="60000"/>
                        <a:lumOff val="40000"/>
                      </a:schemeClr>
                    </a:solidFill>
                  </a:endParaRPr>
                </a:p>
              </p:txBody>
            </p:sp>
            <p:sp>
              <p:nvSpPr>
                <p:cNvPr id="12" name="任意多边形 11"/>
                <p:cNvSpPr/>
                <p:nvPr/>
              </p:nvSpPr>
              <p:spPr>
                <a:xfrm>
                  <a:off x="2208" y="1948"/>
                  <a:ext cx="1296" cy="634"/>
                </a:xfrm>
                <a:custGeom>
                  <a:avLst/>
                  <a:gdLst/>
                  <a:ahLst/>
                  <a:cxnLst/>
                  <a:rect l="0" t="0" r="0" b="0"/>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alpha val="100000"/>
                      </a:srgbClr>
                    </a:gs>
                    <a:gs pos="100000">
                      <a:srgbClr val="FF9999">
                        <a:alpha val="100000"/>
                      </a:srgbClr>
                    </a:gs>
                  </a:gsLst>
                  <a:lin ang="5400000" scaled="1"/>
                  <a:tileRect/>
                </a:gradFill>
                <a:ln w="0">
                  <a:noFill/>
                </a:ln>
              </p:spPr>
              <p:txBody>
                <a:bodyPr/>
                <a:lstStyle/>
                <a:p>
                  <a:endParaRPr lang="zh-CN" altLang="en-US"/>
                </a:p>
              </p:txBody>
            </p:sp>
          </p:grpSp>
          <p:sp>
            <p:nvSpPr>
              <p:cNvPr id="10" name="文本框 173063"/>
              <p:cNvSpPr txBox="1"/>
              <p:nvPr/>
            </p:nvSpPr>
            <p:spPr>
              <a:xfrm>
                <a:off x="1704" y="2009"/>
                <a:ext cx="18" cy="192"/>
              </a:xfrm>
              <a:prstGeom prst="rect">
                <a:avLst/>
              </a:prstGeom>
              <a:noFill/>
              <a:ln w="9525">
                <a:noFill/>
              </a:ln>
            </p:spPr>
            <p:txBody>
              <a:bodyPr wrap="none" anchor="t">
                <a:spAutoFit/>
              </a:bodyPr>
              <a:lstStyle/>
              <a:p>
                <a:pPr algn="ctr"/>
                <a:endParaRPr lang="zh-CN" altLang="en-US" sz="2400" b="1" dirty="0">
                  <a:solidFill>
                    <a:srgbClr val="000000"/>
                  </a:solidFill>
                  <a:effectLst>
                    <a:outerShdw blurRad="38100" dist="38100" dir="2700000">
                      <a:srgbClr val="C0C0C0"/>
                    </a:outerShdw>
                  </a:effectLst>
                  <a:latin typeface="Verdana" panose="020B0604030504040204" pitchFamily="34" charset="0"/>
                  <a:ea typeface="宋体" panose="02010600030101010101" pitchFamily="2" charset="-122"/>
                </a:endParaRPr>
              </a:p>
            </p:txBody>
          </p:sp>
        </p:grpSp>
        <p:sp>
          <p:nvSpPr>
            <p:cNvPr id="8" name="矩形 7"/>
            <p:cNvSpPr/>
            <p:nvPr/>
          </p:nvSpPr>
          <p:spPr>
            <a:xfrm>
              <a:off x="1342" y="861"/>
              <a:ext cx="1258" cy="423"/>
            </a:xfrm>
            <a:prstGeom prst="rect">
              <a:avLst/>
            </a:prstGeom>
            <a:noFill/>
            <a:ln w="9525">
              <a:noFill/>
            </a:ln>
          </p:spPr>
          <p:txBody>
            <a:bodyPr wrap="square" anchor="t">
              <a:spAutoFit/>
            </a:bodyPr>
            <a:lstStyle/>
            <a:p>
              <a:pPr eaLnBrk="1" hangingPunct="1">
                <a:spcBef>
                  <a:spcPct val="20000"/>
                </a:spcBef>
                <a:buClr>
                  <a:schemeClr val="tx1"/>
                </a:buClr>
              </a:pPr>
              <a:r>
                <a:rPr lang="zh-CN" altLang="en-US" sz="3200" dirty="0" smtClean="0">
                  <a:solidFill>
                    <a:srgbClr val="FFFF00"/>
                  </a:solidFill>
                </a:rPr>
                <a:t>现场查看</a:t>
              </a:r>
              <a:endParaRPr lang="zh-CN" altLang="en-US" sz="3200" b="1" dirty="0">
                <a:solidFill>
                  <a:srgbClr val="FFFF00"/>
                </a:solidFill>
                <a:effectLst>
                  <a:outerShdw blurRad="38100" dist="38100" dir="2700000">
                    <a:srgbClr val="C0C0C0"/>
                  </a:outerShdw>
                </a:effectLst>
                <a:ea typeface="华文中宋" panose="02010600040101010101" pitchFamily="2" charset="-122"/>
              </a:endParaRPr>
            </a:p>
          </p:txBody>
        </p:sp>
      </p:gr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90147" name="Rectangle 3"/>
          <p:cNvSpPr>
            <a:spLocks noGrp="1" noChangeArrowheads="1"/>
          </p:cNvSpPr>
          <p:nvPr>
            <p:ph idx="1"/>
          </p:nvPr>
        </p:nvSpPr>
        <p:spPr/>
        <p:txBody>
          <a:bodyPr/>
          <a:lstStyle/>
          <a:p>
            <a:r>
              <a:rPr lang="zh-CN" altLang="en-US" sz="2000" b="1" dirty="0">
                <a:ea typeface="华文仿宋" panose="02010600040101010101" charset="-122"/>
              </a:rPr>
              <a:t>放射工作人员管</a:t>
            </a:r>
            <a:r>
              <a:rPr lang="zh-CN" altLang="en-US" sz="2000" b="1" dirty="0" smtClean="0">
                <a:ea typeface="华文仿宋" panose="02010600040101010101" charset="-122"/>
              </a:rPr>
              <a:t>理的监督</a:t>
            </a:r>
            <a:endParaRPr lang="zh-CN" altLang="en-US" sz="2000" b="1" dirty="0">
              <a:ea typeface="华文仿宋" panose="02010600040101010101" charset="-122"/>
            </a:endParaRPr>
          </a:p>
          <a:p>
            <a:r>
              <a:rPr lang="zh-CN" altLang="en-US" sz="2000" b="1" dirty="0">
                <a:solidFill>
                  <a:srgbClr val="FF0000"/>
                </a:solidFill>
                <a:ea typeface="华文仿宋" panose="02010600040101010101" charset="-122"/>
              </a:rPr>
              <a:t>（个人防护、体检、档案、培训）</a:t>
            </a:r>
          </a:p>
        </p:txBody>
      </p:sp>
      <p:sp>
        <p:nvSpPr>
          <p:cNvPr id="4" name="灯片编号占位符 4"/>
          <p:cNvSpPr>
            <a:spLocks noGrp="1"/>
          </p:cNvSpPr>
          <p:nvPr>
            <p:ph type="sldNum" sz="quarter" idx="12"/>
          </p:nvPr>
        </p:nvSpPr>
        <p:spPr/>
        <p:txBody>
          <a:bodyPr/>
          <a:lstStyle/>
          <a:p>
            <a:fld id="{90BCE3DE-E70A-4CE9-97F3-BD4E9F319717}" type="slidenum">
              <a:rPr lang="zh-CN" altLang="en-US"/>
              <a:t>92</a:t>
            </a:fld>
            <a:endParaRPr lang="en-US" altLang="zh-CN"/>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5" descr="11.jpg"/>
          <p:cNvPicPr>
            <a:picLocks noChangeAspect="1"/>
          </p:cNvPicPr>
          <p:nvPr/>
        </p:nvPicPr>
        <p:blipFill>
          <a:blip r:embed="rId2" cstate="print"/>
          <a:srcRect/>
          <a:stretch>
            <a:fillRect/>
          </a:stretch>
        </p:blipFill>
        <p:spPr bwMode="auto">
          <a:xfrm>
            <a:off x="1513840" y="3644265"/>
            <a:ext cx="2963863" cy="2066925"/>
          </a:xfrm>
          <a:prstGeom prst="rect">
            <a:avLst/>
          </a:prstGeom>
          <a:noFill/>
          <a:ln w="9525">
            <a:noFill/>
            <a:miter lim="800000"/>
            <a:headEnd/>
            <a:tailEnd/>
          </a:ln>
        </p:spPr>
      </p:pic>
      <p:pic>
        <p:nvPicPr>
          <p:cNvPr id="46083" name="图片 6" descr="222.jpg"/>
          <p:cNvPicPr>
            <a:picLocks noChangeAspect="1"/>
          </p:cNvPicPr>
          <p:nvPr/>
        </p:nvPicPr>
        <p:blipFill>
          <a:blip r:embed="rId3" cstate="print"/>
          <a:srcRect/>
          <a:stretch>
            <a:fillRect/>
          </a:stretch>
        </p:blipFill>
        <p:spPr bwMode="auto">
          <a:xfrm>
            <a:off x="5412740" y="3724275"/>
            <a:ext cx="3006725" cy="1906588"/>
          </a:xfrm>
          <a:prstGeom prst="rect">
            <a:avLst/>
          </a:prstGeom>
          <a:noFill/>
          <a:ln w="9525">
            <a:noFill/>
            <a:miter lim="800000"/>
            <a:headEnd/>
            <a:tailEnd/>
          </a:ln>
        </p:spPr>
      </p:pic>
      <p:sp>
        <p:nvSpPr>
          <p:cNvPr id="46084" name="文本框 2"/>
          <p:cNvSpPr txBox="1">
            <a:spLocks noChangeArrowheads="1"/>
          </p:cNvSpPr>
          <p:nvPr/>
        </p:nvSpPr>
        <p:spPr bwMode="auto">
          <a:xfrm>
            <a:off x="229553" y="653098"/>
            <a:ext cx="7745412" cy="4137025"/>
          </a:xfrm>
          <a:prstGeom prst="rect">
            <a:avLst/>
          </a:prstGeom>
          <a:noFill/>
          <a:ln w="9525">
            <a:noFill/>
            <a:miter lim="800000"/>
          </a:ln>
        </p:spPr>
        <p:txBody>
          <a:bodyPr>
            <a:spAutoFit/>
          </a:bodyPr>
          <a:lstStyle/>
          <a:p>
            <a:pPr algn="l">
              <a:lnSpc>
                <a:spcPct val="200000"/>
              </a:lnSpc>
              <a:spcBef>
                <a:spcPct val="20000"/>
              </a:spcBef>
              <a:buClr>
                <a:schemeClr val="bg2"/>
              </a:buClr>
              <a:buSzPct val="75000"/>
              <a:buFont typeface="Wingdings" panose="05000000000000000000" pitchFamily="2" charset="2"/>
              <a:buNone/>
            </a:pPr>
            <a:r>
              <a:rPr lang="zh-CN" altLang="en-US" sz="1800" b="1">
                <a:solidFill>
                  <a:srgbClr val="C00000"/>
                </a:solidFill>
                <a:latin typeface="仿宋" panose="02010609060101010101" charset="-122"/>
                <a:ea typeface="仿宋" panose="02010609060101010101" charset="-122"/>
              </a:rPr>
              <a:t>医疗机构放射诊疗管理中存在主要问题：</a:t>
            </a:r>
            <a:endParaRPr lang="en-US" altLang="zh-CN" sz="1800" b="1">
              <a:solidFill>
                <a:srgbClr val="C00000"/>
              </a:solidFill>
              <a:latin typeface="仿宋" panose="02010609060101010101" charset="-122"/>
              <a:ea typeface="仿宋" panose="02010609060101010101" charset="-122"/>
            </a:endParaRPr>
          </a:p>
          <a:p>
            <a:pPr algn="l">
              <a:lnSpc>
                <a:spcPct val="200000"/>
              </a:lnSpc>
              <a:spcBef>
                <a:spcPct val="20000"/>
              </a:spcBef>
              <a:buClr>
                <a:schemeClr val="bg2"/>
              </a:buClr>
              <a:buSzPct val="75000"/>
            </a:pPr>
            <a:r>
              <a:rPr lang="zh-CN" altLang="en-US" sz="1800" b="1">
                <a:latin typeface="仿宋" panose="02010609060101010101" charset="-122"/>
                <a:ea typeface="仿宋" panose="02010609060101010101" charset="-122"/>
              </a:rPr>
              <a:t>放射工作人员管理：对职业健康检查中发现异常需复查的放射工作人员未及时采取有效措施；在岗期间职业健康检查周期超过</a:t>
            </a:r>
            <a:r>
              <a:rPr lang="en-US" altLang="zh-CN" sz="1800" b="1">
                <a:latin typeface="仿宋" panose="02010609060101010101" charset="-122"/>
                <a:ea typeface="仿宋" panose="02010609060101010101" charset="-122"/>
              </a:rPr>
              <a:t>2</a:t>
            </a:r>
            <a:r>
              <a:rPr lang="zh-CN" altLang="en-US" sz="1800" b="1">
                <a:latin typeface="仿宋" panose="02010609060101010101" charset="-122"/>
                <a:ea typeface="仿宋" panose="02010609060101010101" charset="-122"/>
              </a:rPr>
              <a:t>年；放射工作人员个人剂量当量≥</a:t>
            </a:r>
            <a:r>
              <a:rPr lang="en-US" altLang="zh-CN" sz="1800" b="1">
                <a:latin typeface="仿宋" panose="02010609060101010101" charset="-122"/>
                <a:ea typeface="仿宋" panose="02010609060101010101" charset="-122"/>
              </a:rPr>
              <a:t>1.25mSv</a:t>
            </a:r>
            <a:r>
              <a:rPr lang="zh-CN" altLang="en-US" sz="1800" b="1">
                <a:latin typeface="仿宋" panose="02010609060101010101" charset="-122"/>
                <a:ea typeface="仿宋" panose="02010609060101010101" charset="-122"/>
              </a:rPr>
              <a:t>的未进行调查；未将真正受到电离辐射照射的医技人员列入放射工作人员管理，如介入放射学。</a:t>
            </a:r>
            <a:endParaRPr lang="en-US" altLang="zh-CN" sz="1800" b="1">
              <a:latin typeface="仿宋" panose="02010609060101010101" charset="-122"/>
              <a:ea typeface="仿宋" panose="02010609060101010101" charset="-122"/>
            </a:endParaRPr>
          </a:p>
          <a:p>
            <a:pPr algn="l">
              <a:lnSpc>
                <a:spcPct val="200000"/>
              </a:lnSpc>
              <a:spcBef>
                <a:spcPct val="20000"/>
              </a:spcBef>
              <a:buClr>
                <a:schemeClr val="bg2"/>
              </a:buClr>
              <a:buSzPct val="75000"/>
              <a:buFont typeface="Wingdings" panose="05000000000000000000" pitchFamily="2" charset="2"/>
              <a:buNone/>
            </a:pPr>
            <a:endParaRPr lang="zh-CN" altLang="en-US" sz="1800" b="1">
              <a:latin typeface="仿宋" panose="02010609060101010101" charset="-122"/>
              <a:ea typeface="仿宋" panose="02010609060101010101" charset="-122"/>
            </a:endParaRPr>
          </a:p>
          <a:p>
            <a:pPr algn="l">
              <a:lnSpc>
                <a:spcPct val="200000"/>
              </a:lnSpc>
              <a:spcBef>
                <a:spcPct val="20000"/>
              </a:spcBef>
              <a:buClr>
                <a:schemeClr val="bg2"/>
              </a:buClr>
              <a:buSzPct val="75000"/>
              <a:buFont typeface="Wingdings" panose="05000000000000000000" pitchFamily="2" charset="2"/>
              <a:buNone/>
            </a:pPr>
            <a:endParaRPr lang="zh-CN" altLang="en-US" sz="1800" b="1">
              <a:latin typeface="仿宋" panose="02010609060101010101" charset="-122"/>
              <a:ea typeface="仿宋" panose="02010609060101010101" charset="-122"/>
            </a:endParaRPr>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rrowheads="1"/>
          </p:cNvSpPr>
          <p:nvPr>
            <p:ph type="title"/>
          </p:nvPr>
        </p:nvSpPr>
        <p:spPr/>
        <p:txBody>
          <a:bodyPr/>
          <a:lstStyle/>
          <a:p>
            <a:r>
              <a:rPr lang="zh-CN" altLang="en-US" sz="2000">
                <a:ea typeface="华文仿宋" panose="02010600040101010101" charset="-122"/>
              </a:rPr>
              <a:t>档案管理要求</a:t>
            </a:r>
          </a:p>
        </p:txBody>
      </p:sp>
      <p:sp>
        <p:nvSpPr>
          <p:cNvPr id="154627" name="Rectangle 3"/>
          <p:cNvSpPr>
            <a:spLocks noGrp="1" noChangeArrowheads="1"/>
          </p:cNvSpPr>
          <p:nvPr>
            <p:ph idx="1"/>
          </p:nvPr>
        </p:nvSpPr>
        <p:spPr/>
        <p:txBody>
          <a:bodyPr/>
          <a:lstStyle/>
          <a:p>
            <a:pPr>
              <a:buClr>
                <a:srgbClr val="FF0000"/>
              </a:buClr>
              <a:buFont typeface="Wingdings" panose="05000000000000000000" pitchFamily="2" charset="2"/>
              <a:buNone/>
            </a:pPr>
            <a:endParaRPr lang="zh-CN" altLang="en-US" sz="2000" dirty="0">
              <a:ea typeface="华文仿宋" panose="02010600040101010101" charset="-122"/>
            </a:endParaRPr>
          </a:p>
          <a:p>
            <a:pPr>
              <a:buClr>
                <a:srgbClr val="FF0000"/>
              </a:buClr>
              <a:buFont typeface="Wingdings" panose="05000000000000000000" pitchFamily="2" charset="2"/>
              <a:buNone/>
            </a:pPr>
            <a:r>
              <a:rPr lang="zh-CN" altLang="en-US" sz="2000" dirty="0">
                <a:ea typeface="华文仿宋" panose="02010600040101010101" charset="-122"/>
                <a:cs typeface="仿宋" panose="02010609060101010101" charset="-122"/>
              </a:rPr>
              <a:t>1.个人剂量监测（建立个人剂量档案并终生保存）；</a:t>
            </a:r>
          </a:p>
          <a:p>
            <a:pPr>
              <a:buClr>
                <a:srgbClr val="FF0000"/>
              </a:buClr>
              <a:buFont typeface="Wingdings" panose="05000000000000000000" pitchFamily="2" charset="2"/>
              <a:buNone/>
            </a:pPr>
            <a:r>
              <a:rPr lang="zh-CN" altLang="en-US" sz="2000" dirty="0">
                <a:ea typeface="华文仿宋" panose="02010600040101010101" charset="-122"/>
                <a:cs typeface="仿宋" panose="02010609060101010101" charset="-122"/>
              </a:rPr>
              <a:t>2.职业健康检查（</a:t>
            </a:r>
            <a:r>
              <a:rPr lang="en-US" sz="2000" dirty="0">
                <a:ea typeface="华文仿宋" panose="02010600040101010101" charset="-122"/>
                <a:cs typeface="仿宋" panose="02010609060101010101" charset="-122"/>
              </a:rPr>
              <a:t>1</a:t>
            </a:r>
            <a:r>
              <a:rPr lang="zh-CN" altLang="en-US" sz="2000" dirty="0">
                <a:ea typeface="华文仿宋" panose="02010600040101010101" charset="-122"/>
                <a:cs typeface="仿宋" panose="02010609060101010101" charset="-122"/>
              </a:rPr>
              <a:t>次</a:t>
            </a:r>
            <a:r>
              <a:rPr lang="en-US" sz="2000" dirty="0">
                <a:ea typeface="华文仿宋" panose="02010600040101010101" charset="-122"/>
                <a:cs typeface="仿宋" panose="02010609060101010101" charset="-122"/>
              </a:rPr>
              <a:t>/2</a:t>
            </a:r>
            <a:r>
              <a:rPr lang="zh-CN" altLang="en-US" sz="2000" dirty="0">
                <a:ea typeface="华文仿宋" panose="02010600040101010101" charset="-122"/>
                <a:cs typeface="仿宋" panose="02010609060101010101" charset="-122"/>
              </a:rPr>
              <a:t>年）（建立职业健康监护档案并终生保存）；</a:t>
            </a:r>
          </a:p>
          <a:p>
            <a:pPr>
              <a:buClr>
                <a:srgbClr val="FF0000"/>
              </a:buClr>
              <a:buFont typeface="Wingdings" panose="05000000000000000000" pitchFamily="2" charset="2"/>
              <a:buNone/>
            </a:pPr>
            <a:r>
              <a:rPr lang="zh-CN" altLang="en-US" sz="2000" dirty="0">
                <a:ea typeface="华文仿宋" panose="02010600040101010101" charset="-122"/>
                <a:cs typeface="仿宋" panose="02010609060101010101" charset="-122"/>
              </a:rPr>
              <a:t>3.放射防护和有关法律知识培训考核合格；</a:t>
            </a:r>
          </a:p>
          <a:p>
            <a:pPr>
              <a:buClr>
                <a:srgbClr val="FF0000"/>
              </a:buClr>
              <a:buFont typeface="Wingdings" panose="05000000000000000000" pitchFamily="2" charset="2"/>
              <a:buNone/>
            </a:pPr>
            <a:endParaRPr lang="en-US" sz="2000" dirty="0">
              <a:solidFill>
                <a:srgbClr val="CC0000"/>
              </a:solidFill>
              <a:ea typeface="华文仿宋" panose="02010600040101010101" charset="-122"/>
              <a:cs typeface="仿宋" panose="02010609060101010101" charset="-122"/>
            </a:endParaRPr>
          </a:p>
        </p:txBody>
      </p:sp>
      <p:sp>
        <p:nvSpPr>
          <p:cNvPr id="4" name="灯片编号占位符 4"/>
          <p:cNvSpPr>
            <a:spLocks noGrp="1"/>
          </p:cNvSpPr>
          <p:nvPr>
            <p:ph type="sldNum" sz="quarter" idx="12"/>
          </p:nvPr>
        </p:nvSpPr>
        <p:spPr/>
        <p:txBody>
          <a:bodyPr/>
          <a:lstStyle/>
          <a:p>
            <a:fld id="{02C16714-E3CC-40DF-A0DE-76321D9262FC}" type="slidenum">
              <a:rPr lang="zh-CN" altLang="en-US"/>
              <a:t>94</a:t>
            </a:fld>
            <a:endParaRPr lang="en-US" altLang="zh-CN"/>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63490" name="Rectangle 2"/>
          <p:cNvSpPr>
            <a:spLocks noGrp="1" noRot="1" noChangeArrowheads="1"/>
          </p:cNvSpPr>
          <p:nvPr>
            <p:ph idx="1"/>
          </p:nvPr>
        </p:nvSpPr>
        <p:spPr/>
        <p:txBody>
          <a:bodyPr/>
          <a:lstStyle/>
          <a:p>
            <a:pPr>
              <a:buFont typeface="Wingdings" panose="05000000000000000000" pitchFamily="2" charset="2"/>
              <a:buNone/>
            </a:pPr>
            <a:r>
              <a:rPr lang="zh-CN" altLang="en-US" sz="2000" dirty="0" smtClean="0">
                <a:ea typeface="华文仿宋" panose="02010600040101010101" charset="-122"/>
                <a:cs typeface="仿宋" panose="02010609060101010101" charset="-122"/>
              </a:rPr>
              <a:t>（</a:t>
            </a:r>
            <a:r>
              <a:rPr lang="zh-CN" altLang="en-US" sz="2000" dirty="0">
                <a:ea typeface="华文仿宋" panose="02010600040101010101" charset="-122"/>
                <a:cs typeface="仿宋" panose="02010609060101010101" charset="-122"/>
              </a:rPr>
              <a:t>作为诊断放射性疾病的一个重要依据）</a:t>
            </a:r>
          </a:p>
          <a:p>
            <a:pPr>
              <a:buFont typeface="Wingdings" panose="05000000000000000000" pitchFamily="2" charset="2"/>
              <a:buNone/>
            </a:pPr>
            <a:r>
              <a:rPr lang="zh-CN" altLang="en-US" sz="2000" dirty="0">
                <a:ea typeface="华文仿宋" panose="02010600040101010101" charset="-122"/>
                <a:cs typeface="仿宋" panose="02010609060101010101" charset="-122"/>
              </a:rPr>
              <a:t>目的：</a:t>
            </a:r>
          </a:p>
          <a:p>
            <a:pPr>
              <a:buClr>
                <a:srgbClr val="FF0000"/>
              </a:buClr>
              <a:buFont typeface="Wingdings" panose="05000000000000000000" pitchFamily="2" charset="2"/>
              <a:buNone/>
            </a:pPr>
            <a:r>
              <a:rPr lang="en-US" altLang="zh-CN" sz="2000" dirty="0">
                <a:ea typeface="华文仿宋" panose="02010600040101010101" charset="-122"/>
                <a:cs typeface="仿宋" panose="02010609060101010101" charset="-122"/>
              </a:rPr>
              <a:t>1.</a:t>
            </a:r>
            <a:r>
              <a:rPr lang="zh-CN" altLang="en-US" sz="2000" dirty="0">
                <a:ea typeface="华文仿宋" panose="02010600040101010101" charset="-122"/>
                <a:cs typeface="仿宋" panose="02010609060101010101" charset="-122"/>
              </a:rPr>
              <a:t>得到有效剂量的评价，需要时获得受到有意义照射的组织中当量剂量的评价，以说明符合管理要求和法规的要求；</a:t>
            </a:r>
          </a:p>
          <a:p>
            <a:pPr>
              <a:buClr>
                <a:srgbClr val="FF0000"/>
              </a:buClr>
              <a:buFont typeface="Wingdings" panose="05000000000000000000" pitchFamily="2" charset="2"/>
              <a:buChar char="Ø"/>
            </a:pPr>
            <a:endParaRPr lang="zh-CN" altLang="en-US" sz="2000" dirty="0">
              <a:ea typeface="华文仿宋" panose="02010600040101010101" charset="-122"/>
              <a:cs typeface="仿宋" panose="02010609060101010101" charset="-122"/>
            </a:endParaRPr>
          </a:p>
          <a:p>
            <a:pPr>
              <a:buClr>
                <a:srgbClr val="FF0000"/>
              </a:buClr>
              <a:buFont typeface="Wingdings" panose="05000000000000000000" pitchFamily="2" charset="2"/>
              <a:buNone/>
            </a:pPr>
            <a:r>
              <a:rPr lang="en-US" altLang="zh-CN" sz="2000" dirty="0">
                <a:ea typeface="华文仿宋" panose="02010600040101010101" charset="-122"/>
                <a:cs typeface="仿宋" panose="02010609060101010101" charset="-122"/>
              </a:rPr>
              <a:t>2.</a:t>
            </a:r>
            <a:r>
              <a:rPr lang="zh-CN" altLang="en-US" sz="2000" dirty="0">
                <a:ea typeface="华文仿宋" panose="02010600040101010101" charset="-122"/>
                <a:cs typeface="仿宋" panose="02010609060101010101" charset="-122"/>
              </a:rPr>
              <a:t>为控制操作和设施的设计提供信息</a:t>
            </a:r>
            <a:r>
              <a:rPr lang="zh-CN" altLang="en-US" sz="2000" dirty="0" smtClean="0">
                <a:ea typeface="华文仿宋" panose="02010600040101010101" charset="-122"/>
                <a:cs typeface="仿宋" panose="02010609060101010101" charset="-122"/>
              </a:rPr>
              <a:t>；</a:t>
            </a:r>
            <a:endParaRPr lang="en-US" altLang="zh-CN" sz="2000" dirty="0" smtClean="0">
              <a:ea typeface="华文仿宋" panose="02010600040101010101" charset="-122"/>
              <a:cs typeface="仿宋" panose="02010609060101010101" charset="-122"/>
            </a:endParaRPr>
          </a:p>
          <a:p>
            <a:pPr>
              <a:buClr>
                <a:srgbClr val="FF0000"/>
              </a:buClr>
              <a:buFont typeface="Wingdings" panose="05000000000000000000" pitchFamily="2" charset="2"/>
              <a:buNone/>
            </a:pPr>
            <a:endParaRPr lang="en-US" altLang="zh-CN" sz="2000" dirty="0" smtClean="0">
              <a:ea typeface="华文仿宋" panose="02010600040101010101" charset="-122"/>
              <a:cs typeface="仿宋" panose="02010609060101010101" charset="-122"/>
            </a:endParaRPr>
          </a:p>
          <a:p>
            <a:pPr>
              <a:buClr>
                <a:srgbClr val="FF0000"/>
              </a:buClr>
              <a:buFont typeface="Wingdings" panose="05000000000000000000" pitchFamily="2" charset="2"/>
              <a:buNone/>
            </a:pPr>
            <a:r>
              <a:rPr lang="en-US" altLang="zh-CN" sz="2000" dirty="0" smtClean="0">
                <a:ea typeface="华文仿宋" panose="02010600040101010101" charset="-122"/>
                <a:cs typeface="仿宋" panose="02010609060101010101" charset="-122"/>
              </a:rPr>
              <a:t>3</a:t>
            </a:r>
            <a:r>
              <a:rPr lang="en-US" altLang="zh-CN" sz="2000" dirty="0">
                <a:ea typeface="华文仿宋" panose="02010600040101010101" charset="-122"/>
                <a:cs typeface="仿宋" panose="02010609060101010101" charset="-122"/>
              </a:rPr>
              <a:t>.</a:t>
            </a:r>
            <a:r>
              <a:rPr lang="zh-CN" altLang="en-US" sz="2000" dirty="0">
                <a:ea typeface="华文仿宋" panose="02010600040101010101" charset="-122"/>
                <a:cs typeface="仿宋" panose="02010609060101010101" charset="-122"/>
              </a:rPr>
              <a:t>在事故过量照射的情况下为启动和支持适当的健康监护和治疗提供在价值的信息</a:t>
            </a:r>
            <a:r>
              <a:rPr lang="zh-CN" altLang="en-US" sz="2000" dirty="0" smtClean="0">
                <a:ea typeface="华文仿宋" panose="02010600040101010101" charset="-122"/>
                <a:cs typeface="仿宋" panose="02010609060101010101" charset="-122"/>
              </a:rPr>
              <a:t>。</a:t>
            </a:r>
            <a:endParaRPr lang="en-US" altLang="zh-CN" sz="2000" dirty="0" smtClean="0">
              <a:ea typeface="华文仿宋" panose="02010600040101010101" charset="-122"/>
              <a:cs typeface="仿宋" panose="02010609060101010101" charset="-122"/>
            </a:endParaRPr>
          </a:p>
          <a:p>
            <a:pPr lvl="1">
              <a:buClr>
                <a:srgbClr val="FF0000"/>
              </a:buClr>
              <a:buFont typeface="Wingdings" panose="05000000000000000000" pitchFamily="2" charset="2"/>
              <a:buNone/>
            </a:pPr>
            <a:r>
              <a:rPr lang="zh-CN" altLang="en-US" sz="2000" dirty="0" smtClean="0">
                <a:ea typeface="华文仿宋" panose="02010600040101010101" charset="-122"/>
              </a:rPr>
              <a:t> </a:t>
            </a:r>
            <a:endParaRPr lang="en-US" altLang="zh-CN" sz="2000" dirty="0" smtClean="0">
              <a:ea typeface="华文仿宋" panose="02010600040101010101" charset="-122"/>
            </a:endParaRPr>
          </a:p>
          <a:p>
            <a:pPr lvl="1">
              <a:buClr>
                <a:srgbClr val="FF0000"/>
              </a:buClr>
              <a:buFont typeface="Wingdings" panose="05000000000000000000" pitchFamily="2" charset="2"/>
              <a:buNone/>
            </a:pPr>
            <a:r>
              <a:rPr lang="zh-CN" altLang="en-US" sz="2000" b="1" dirty="0" smtClean="0">
                <a:ea typeface="华文仿宋" panose="02010600040101010101" charset="-122"/>
              </a:rPr>
              <a:t>常规监测周期一般为１个月，也可视具体情况延长或缩短，但最长不得超过３个月。</a:t>
            </a:r>
          </a:p>
          <a:p>
            <a:pPr>
              <a:buClr>
                <a:srgbClr val="FF0000"/>
              </a:buClr>
              <a:buFont typeface="Wingdings" panose="05000000000000000000" pitchFamily="2" charset="2"/>
              <a:buChar char="Ø"/>
            </a:pPr>
            <a:endParaRPr lang="zh-CN" altLang="en-US" sz="2000" b="1" dirty="0" smtClean="0">
              <a:ea typeface="华文仿宋" panose="02010600040101010101" charset="-122"/>
            </a:endParaRPr>
          </a:p>
          <a:p>
            <a:pPr>
              <a:buClr>
                <a:srgbClr val="FF0000"/>
              </a:buClr>
              <a:buFont typeface="Wingdings" panose="05000000000000000000" pitchFamily="2" charset="2"/>
              <a:buNone/>
            </a:pPr>
            <a:endParaRPr lang="zh-CN" altLang="en-US" sz="2000" dirty="0">
              <a:ea typeface="华文仿宋" panose="02010600040101010101" charset="-122"/>
              <a:cs typeface="仿宋" panose="02010609060101010101" charset="-122"/>
            </a:endParaRPr>
          </a:p>
        </p:txBody>
      </p:sp>
      <p:sp>
        <p:nvSpPr>
          <p:cNvPr id="3" name="灯片编号占位符 4"/>
          <p:cNvSpPr>
            <a:spLocks noGrp="1"/>
          </p:cNvSpPr>
          <p:nvPr>
            <p:ph type="sldNum" sz="quarter" idx="12"/>
          </p:nvPr>
        </p:nvSpPr>
        <p:spPr/>
        <p:txBody>
          <a:bodyPr/>
          <a:lstStyle/>
          <a:p>
            <a:fld id="{1569BD3F-0585-47A1-8E31-39812FF45DD9}" type="slidenum">
              <a:rPr lang="zh-CN" altLang="en-US"/>
              <a:t>95</a:t>
            </a:fld>
            <a:endParaRPr lang="en-US" altLang="zh-CN"/>
          </a:p>
        </p:txBody>
      </p:sp>
      <p:sp>
        <p:nvSpPr>
          <p:cNvPr id="4" name="矩形 3"/>
          <p:cNvSpPr/>
          <p:nvPr/>
        </p:nvSpPr>
        <p:spPr>
          <a:xfrm>
            <a:off x="3710225" y="511728"/>
            <a:ext cx="1723549" cy="400110"/>
          </a:xfrm>
          <a:prstGeom prst="rect">
            <a:avLst/>
          </a:prstGeom>
        </p:spPr>
        <p:txBody>
          <a:bodyPr wrap="square">
            <a:spAutoFit/>
          </a:bodyPr>
          <a:lstStyle/>
          <a:p>
            <a:pPr>
              <a:buFont typeface="Wingdings" panose="05000000000000000000" pitchFamily="2" charset="2"/>
              <a:buNone/>
            </a:pPr>
            <a:r>
              <a:rPr lang="zh-CN" altLang="en-US" dirty="0" smtClean="0">
                <a:ea typeface="华文仿宋" panose="02010600040101010101" charset="-122"/>
                <a:cs typeface="仿宋" panose="02010609060101010101" charset="-122"/>
              </a:rPr>
              <a:t>个人剂量监测</a:t>
            </a:r>
            <a:endParaRPr lang="zh-CN" altLang="en-US" dirty="0">
              <a:ea typeface="华文仿宋" panose="02010600040101010101" charset="-122"/>
              <a:cs typeface="仿宋" panose="02010609060101010101" charset="-122"/>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000" dirty="0" smtClean="0">
                <a:ea typeface="华文仿宋" panose="02010600040101010101" charset="-122"/>
                <a:sym typeface="Arial" panose="020B0604020202020204" pitchFamily="34" charset="0"/>
              </a:rPr>
              <a:t>个</a:t>
            </a:r>
            <a:r>
              <a:rPr lang="zh-CN" altLang="en-US" sz="2000" dirty="0" smtClean="0">
                <a:ea typeface="华文仿宋" panose="02010600040101010101" charset="-122"/>
              </a:rPr>
              <a:t>人剂量计佩带要求  </a:t>
            </a:r>
            <a:br>
              <a:rPr lang="zh-CN" altLang="en-US" sz="2000" dirty="0" smtClean="0">
                <a:ea typeface="华文仿宋" panose="02010600040101010101" charset="-122"/>
              </a:rPr>
            </a:br>
            <a:endParaRPr lang="zh-CN" altLang="en-US" sz="2000" dirty="0"/>
          </a:p>
        </p:txBody>
      </p:sp>
      <p:sp>
        <p:nvSpPr>
          <p:cNvPr id="4" name="Rectangle 2"/>
          <p:cNvSpPr>
            <a:spLocks noGrp="1" noChangeArrowheads="1"/>
          </p:cNvSpPr>
          <p:nvPr>
            <p:ph idx="1"/>
          </p:nvPr>
        </p:nvSpPr>
        <p:spPr>
          <a:xfrm>
            <a:off x="457200" y="1412875"/>
            <a:ext cx="5036185" cy="4714875"/>
          </a:xfrm>
        </p:spPr>
        <p:txBody>
          <a:bodyPr>
            <a:normAutofit fontScale="72500" lnSpcReduction="20000"/>
          </a:bodyPr>
          <a:lstStyle/>
          <a:p>
            <a:pPr>
              <a:lnSpc>
                <a:spcPts val="2800"/>
              </a:lnSpc>
              <a:buClr>
                <a:srgbClr val="FF0000"/>
              </a:buClr>
              <a:buFont typeface="Wingdings" panose="05000000000000000000" pitchFamily="2" charset="2"/>
              <a:buNone/>
            </a:pPr>
            <a:r>
              <a:rPr lang="en-US" altLang="zh-CN" sz="2600" dirty="0" smtClean="0">
                <a:ea typeface="华文仿宋" panose="02010600040101010101" charset="-122"/>
              </a:rPr>
              <a:t>1</a:t>
            </a:r>
            <a:r>
              <a:rPr lang="zh-CN" altLang="en-US" sz="2600" dirty="0">
                <a:ea typeface="华文仿宋" panose="02010600040101010101" charset="-122"/>
              </a:rPr>
              <a:t>、对于比较均匀的辐射场，当辐射主要来自前方时，剂量计应佩带在人体躯干前方中 部位置，一般在左胸前；当辐射主要来自人体背面时，剂量计应佩带在背部中间。 </a:t>
            </a:r>
            <a:endParaRPr lang="en-US" altLang="zh-CN" sz="2600" dirty="0" smtClean="0">
              <a:ea typeface="华文仿宋" panose="02010600040101010101" charset="-122"/>
            </a:endParaRPr>
          </a:p>
          <a:p>
            <a:pPr>
              <a:lnSpc>
                <a:spcPts val="2800"/>
              </a:lnSpc>
              <a:buClr>
                <a:srgbClr val="FF0000"/>
              </a:buClr>
              <a:buFont typeface="Wingdings" panose="05000000000000000000" pitchFamily="2" charset="2"/>
              <a:buNone/>
            </a:pPr>
            <a:r>
              <a:rPr lang="en-US" altLang="zh-CN" sz="2600" dirty="0" smtClean="0">
                <a:ea typeface="华文仿宋" panose="02010600040101010101" charset="-122"/>
              </a:rPr>
              <a:t>2</a:t>
            </a:r>
            <a:r>
              <a:rPr lang="zh-CN" altLang="en-US" sz="2600" dirty="0">
                <a:ea typeface="华文仿宋" panose="02010600040101010101" charset="-122"/>
              </a:rPr>
              <a:t>、对于工作中穿戴铅围裙的场合，通常应藉佩带在围裙里面躯干上的剂量计估算工作人员的实际有效剂量；当受照剂量可能相当大时</a:t>
            </a:r>
            <a:r>
              <a:rPr lang="en-US" altLang="zh-CN" sz="2600" dirty="0">
                <a:ea typeface="华文仿宋" panose="02010600040101010101" charset="-122"/>
              </a:rPr>
              <a:t>(</a:t>
            </a:r>
            <a:r>
              <a:rPr lang="zh-CN" altLang="en-US" sz="2600" dirty="0">
                <a:ea typeface="华文仿宋" panose="02010600040101010101" charset="-122"/>
              </a:rPr>
              <a:t>如介入放射学操作</a:t>
            </a:r>
            <a:r>
              <a:rPr lang="en-US" altLang="zh-CN" sz="2600" dirty="0">
                <a:ea typeface="华文仿宋" panose="02010600040101010101" charset="-122"/>
              </a:rPr>
              <a:t>)</a:t>
            </a:r>
            <a:r>
              <a:rPr lang="zh-CN" altLang="en-US" sz="2600" dirty="0">
                <a:ea typeface="华文仿宋" panose="02010600040101010101" charset="-122"/>
              </a:rPr>
              <a:t>，则还需在围裙外面衣领上另外佩带一个剂量计，以估算人体未被屏蔽部分的剂量。 </a:t>
            </a:r>
          </a:p>
          <a:p>
            <a:pPr>
              <a:lnSpc>
                <a:spcPts val="2800"/>
              </a:lnSpc>
              <a:buFont typeface="Wingdings" panose="05000000000000000000" pitchFamily="2" charset="2"/>
              <a:buNone/>
            </a:pPr>
            <a:r>
              <a:rPr lang="zh-CN" altLang="en-US" sz="2600" dirty="0">
                <a:ea typeface="华文仿宋" panose="02010600040101010101" charset="-122"/>
              </a:rPr>
              <a:t>      </a:t>
            </a:r>
          </a:p>
        </p:txBody>
      </p:sp>
      <p:pic>
        <p:nvPicPr>
          <p:cNvPr id="5" name="Picture 5" descr="2009101520371127781"/>
          <p:cNvPicPr>
            <a:picLocks noChangeAspect="1" noChangeArrowheads="1"/>
          </p:cNvPicPr>
          <p:nvPr/>
        </p:nvPicPr>
        <p:blipFill>
          <a:blip r:embed="rId2" cstate="print"/>
          <a:srcRect/>
          <a:stretch>
            <a:fillRect/>
          </a:stretch>
        </p:blipFill>
        <p:spPr bwMode="auto">
          <a:xfrm>
            <a:off x="5575935" y="1583055"/>
            <a:ext cx="2790190" cy="423672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algn="l"/>
            <a:r>
              <a:rPr lang="zh-CN" altLang="en-US" sz="2000">
                <a:ea typeface="华文仿宋" panose="02010600040101010101" charset="-122"/>
              </a:rPr>
              <a:t>放射工作人员的防护</a:t>
            </a:r>
          </a:p>
        </p:txBody>
      </p:sp>
      <p:sp>
        <p:nvSpPr>
          <p:cNvPr id="66563" name="Rectangle 3"/>
          <p:cNvSpPr>
            <a:spLocks noGrp="1" noChangeArrowheads="1"/>
          </p:cNvSpPr>
          <p:nvPr>
            <p:ph idx="1"/>
          </p:nvPr>
        </p:nvSpPr>
        <p:spPr/>
        <p:txBody>
          <a:bodyPr/>
          <a:lstStyle/>
          <a:p>
            <a:pPr>
              <a:buFont typeface="Wingdings" panose="05000000000000000000" pitchFamily="2" charset="2"/>
              <a:buNone/>
            </a:pPr>
            <a:r>
              <a:rPr lang="en-US" altLang="zh-CN" sz="2000" dirty="0">
                <a:ea typeface="华文仿宋" panose="02010600040101010101" charset="-122"/>
              </a:rPr>
              <a:t>1. </a:t>
            </a:r>
            <a:r>
              <a:rPr lang="zh-CN" altLang="en-US" sz="2000" dirty="0">
                <a:ea typeface="华文仿宋" panose="02010600040101010101" charset="-122"/>
              </a:rPr>
              <a:t>剂量当量限值</a:t>
            </a:r>
          </a:p>
          <a:p>
            <a:pPr>
              <a:buFont typeface="Wingdings" panose="05000000000000000000" pitchFamily="2" charset="2"/>
              <a:buNone/>
            </a:pPr>
            <a:r>
              <a:rPr lang="zh-CN" altLang="en-US" sz="2000" dirty="0">
                <a:ea typeface="华文仿宋" panose="02010600040101010101" charset="-122"/>
              </a:rPr>
              <a:t>   五年内平均每年不得超过 </a:t>
            </a:r>
            <a:r>
              <a:rPr lang="en-US" altLang="zh-CN" sz="2000" dirty="0">
                <a:ea typeface="华文仿宋" panose="02010600040101010101" charset="-122"/>
              </a:rPr>
              <a:t>20mSv</a:t>
            </a:r>
            <a:r>
              <a:rPr lang="zh-CN" altLang="en-US" sz="2000" dirty="0">
                <a:ea typeface="华文仿宋" panose="02010600040101010101" charset="-122"/>
              </a:rPr>
              <a:t>；任何一年中有效剂量不超过</a:t>
            </a:r>
            <a:r>
              <a:rPr lang="en-US" altLang="zh-CN" sz="2000" dirty="0">
                <a:ea typeface="华文仿宋" panose="02010600040101010101" charset="-122"/>
              </a:rPr>
              <a:t>50mSv</a:t>
            </a:r>
            <a:r>
              <a:rPr lang="zh-CN" altLang="en-US" sz="2000" dirty="0">
                <a:ea typeface="华文仿宋" panose="02010600040101010101" charset="-122"/>
              </a:rPr>
              <a:t>。</a:t>
            </a:r>
          </a:p>
          <a:p>
            <a:pPr>
              <a:buFont typeface="Wingdings" panose="05000000000000000000" pitchFamily="2" charset="2"/>
              <a:buNone/>
            </a:pPr>
            <a:r>
              <a:rPr lang="en-US" altLang="zh-CN" sz="2000" dirty="0">
                <a:ea typeface="华文仿宋" panose="02010600040101010101" charset="-122"/>
              </a:rPr>
              <a:t>2. </a:t>
            </a:r>
            <a:r>
              <a:rPr lang="zh-CN" altLang="en-US" sz="2000" dirty="0">
                <a:ea typeface="华文仿宋" panose="02010600040101010101" charset="-122"/>
              </a:rPr>
              <a:t>个人防护措施</a:t>
            </a:r>
          </a:p>
          <a:p>
            <a:pPr>
              <a:buFont typeface="Wingdings" panose="05000000000000000000" pitchFamily="2" charset="2"/>
              <a:buNone/>
            </a:pPr>
            <a:endParaRPr lang="zh-CN" altLang="en-US" sz="2000" dirty="0">
              <a:ea typeface="华文仿宋" panose="02010600040101010101" charset="-122"/>
            </a:endParaRPr>
          </a:p>
        </p:txBody>
      </p:sp>
      <p:sp>
        <p:nvSpPr>
          <p:cNvPr id="5" name="灯片编号占位符 4"/>
          <p:cNvSpPr>
            <a:spLocks noGrp="1"/>
          </p:cNvSpPr>
          <p:nvPr>
            <p:ph type="sldNum" sz="quarter" idx="12"/>
          </p:nvPr>
        </p:nvSpPr>
        <p:spPr/>
        <p:txBody>
          <a:bodyPr/>
          <a:lstStyle/>
          <a:p>
            <a:fld id="{AA9D004F-E80F-494D-99E5-9F892D6F590F}" type="slidenum">
              <a:rPr lang="zh-CN" altLang="en-US"/>
              <a:t>97</a:t>
            </a:fld>
            <a:endParaRPr lang="en-US" altLang="zh-CN"/>
          </a:p>
        </p:txBody>
      </p:sp>
      <p:sp>
        <p:nvSpPr>
          <p:cNvPr id="66564" name="Text Box 4"/>
          <p:cNvSpPr txBox="1">
            <a:spLocks noChangeArrowheads="1"/>
          </p:cNvSpPr>
          <p:nvPr/>
        </p:nvSpPr>
        <p:spPr bwMode="auto">
          <a:xfrm>
            <a:off x="578840" y="2751590"/>
            <a:ext cx="7709483" cy="1492716"/>
          </a:xfrm>
          <a:prstGeom prst="rect">
            <a:avLst/>
          </a:prstGeom>
          <a:noFill/>
          <a:ln w="9525">
            <a:noFill/>
            <a:miter lim="800000"/>
          </a:ln>
          <a:effectLst/>
        </p:spPr>
        <p:txBody>
          <a:bodyPr wrap="square">
            <a:spAutoFit/>
          </a:bodyPr>
          <a:lstStyle/>
          <a:p>
            <a:pPr algn="l" eaLnBrk="0" hangingPunct="0"/>
            <a:r>
              <a:rPr lang="zh-CN" altLang="en-US" sz="1600" dirty="0">
                <a:latin typeface="+mn-lt"/>
                <a:ea typeface="华文仿宋" panose="02010600040101010101" charset="-122"/>
              </a:rPr>
              <a:t>⑴正确使用个人防护用品；	</a:t>
            </a:r>
          </a:p>
          <a:p>
            <a:pPr algn="l" eaLnBrk="0" hangingPunct="0"/>
            <a:r>
              <a:rPr lang="zh-CN" altLang="en-US" sz="1600" dirty="0">
                <a:latin typeface="+mn-lt"/>
                <a:ea typeface="华文仿宋" panose="02010600040101010101" charset="-122"/>
              </a:rPr>
              <a:t>⑵工作人员应佩带个人剂量计；</a:t>
            </a:r>
          </a:p>
          <a:p>
            <a:pPr algn="l" eaLnBrk="0" hangingPunct="0"/>
            <a:r>
              <a:rPr lang="zh-CN" altLang="en-US" sz="1600" dirty="0">
                <a:latin typeface="+mn-lt"/>
                <a:ea typeface="华文仿宋" panose="02010600040101010101" charset="-122"/>
              </a:rPr>
              <a:t>⑶定期体检，发现禁忌证及时调离，发现疾病及时治疗</a:t>
            </a:r>
            <a:r>
              <a:rPr lang="zh-CN" altLang="en-US" sz="1600" dirty="0" smtClean="0">
                <a:latin typeface="+mn-lt"/>
                <a:ea typeface="华文仿宋" panose="02010600040101010101" charset="-122"/>
              </a:rPr>
              <a:t>；</a:t>
            </a:r>
            <a:endParaRPr lang="en-US" altLang="zh-CN" sz="1600" dirty="0" smtClean="0">
              <a:latin typeface="+mn-lt"/>
              <a:ea typeface="华文仿宋" panose="02010600040101010101" charset="-122"/>
            </a:endParaRPr>
          </a:p>
          <a:p>
            <a:pPr algn="l" eaLnBrk="0" hangingPunct="0"/>
            <a:r>
              <a:rPr lang="zh-CN" altLang="en-US" sz="1600" dirty="0" smtClean="0">
                <a:latin typeface="+mn-lt"/>
                <a:ea typeface="华文仿宋" panose="02010600040101010101" charset="-122"/>
              </a:rPr>
              <a:t>⑷</a:t>
            </a:r>
            <a:r>
              <a:rPr lang="zh-CN" altLang="en-US" sz="1600" dirty="0">
                <a:latin typeface="+mn-lt"/>
                <a:ea typeface="华文仿宋" panose="02010600040101010101" charset="-122"/>
              </a:rPr>
              <a:t>休假管理。</a:t>
            </a:r>
          </a:p>
          <a:p>
            <a:pPr algn="l">
              <a:spcBef>
                <a:spcPct val="50000"/>
              </a:spcBef>
            </a:pPr>
            <a:endParaRPr lang="zh-CN" altLang="en-US" sz="1800" dirty="0">
              <a:latin typeface="仿宋" panose="02010609060101010101" charset="-122"/>
              <a:ea typeface="仿宋" panose="02010609060101010101" charset="-122"/>
              <a:cs typeface="仿宋" panose="02010609060101010101" charset="-122"/>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职业健康监护的要求</a:t>
            </a:r>
            <a:br>
              <a:rPr lang="zh-CN" altLang="en-US" sz="2000" dirty="0" smtClean="0">
                <a:ea typeface="华文仿宋" panose="02010600040101010101" charset="-122"/>
              </a:rPr>
            </a:br>
            <a:endParaRPr lang="zh-CN" altLang="en-US" sz="2000" dirty="0">
              <a:ea typeface="华文仿宋" panose="02010600040101010101" charset="-122"/>
            </a:endParaRPr>
          </a:p>
        </p:txBody>
      </p:sp>
      <p:sp>
        <p:nvSpPr>
          <p:cNvPr id="2" name="内容占位符 1"/>
          <p:cNvSpPr>
            <a:spLocks noGrp="1"/>
          </p:cNvSpPr>
          <p:nvPr>
            <p:ph idx="1"/>
          </p:nvPr>
        </p:nvSpPr>
        <p:spPr/>
        <p:txBody>
          <a:bodyPr/>
          <a:lstStyle/>
          <a:p>
            <a:endParaRPr lang="zh-CN" altLang="en-US"/>
          </a:p>
        </p:txBody>
      </p:sp>
      <p:sp>
        <p:nvSpPr>
          <p:cNvPr id="5" name="灯片编号占位符 4"/>
          <p:cNvSpPr>
            <a:spLocks noGrp="1"/>
          </p:cNvSpPr>
          <p:nvPr>
            <p:ph type="sldNum" sz="quarter" idx="12"/>
          </p:nvPr>
        </p:nvSpPr>
        <p:spPr/>
        <p:txBody>
          <a:bodyPr/>
          <a:lstStyle/>
          <a:p>
            <a:fld id="{5EC24210-6F1D-48B8-96B9-FC5ADECF2655}" type="slidenum">
              <a:rPr lang="zh-CN" altLang="en-US"/>
              <a:t>98</a:t>
            </a:fld>
            <a:endParaRPr lang="en-US" altLang="zh-CN"/>
          </a:p>
        </p:txBody>
      </p:sp>
      <p:pic>
        <p:nvPicPr>
          <p:cNvPr id="344068" name="Picture 4"/>
          <p:cNvPicPr>
            <a:picLocks noChangeAspect="1" noChangeArrowheads="1"/>
          </p:cNvPicPr>
          <p:nvPr/>
        </p:nvPicPr>
        <p:blipFill>
          <a:blip r:embed="rId2" cstate="print"/>
          <a:srcRect/>
          <a:stretch>
            <a:fillRect/>
          </a:stretch>
        </p:blipFill>
        <p:spPr bwMode="auto">
          <a:xfrm>
            <a:off x="617229" y="2009877"/>
            <a:ext cx="7953375" cy="3119437"/>
          </a:xfrm>
          <a:prstGeom prst="rect">
            <a:avLst/>
          </a:prstGeom>
          <a:noFill/>
          <a:ln w="9525">
            <a:noFill/>
            <a:miter lim="800000"/>
            <a:headEnd/>
            <a:tailEnd/>
          </a:ln>
          <a:effec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rrowheads="1"/>
          </p:cNvSpPr>
          <p:nvPr>
            <p:ph type="title"/>
          </p:nvPr>
        </p:nvSpPr>
        <p:spPr/>
        <p:txBody>
          <a:bodyPr/>
          <a:lstStyle/>
          <a:p>
            <a:r>
              <a:rPr lang="zh-CN" altLang="en-US" sz="2000" dirty="0" smtClean="0">
                <a:ea typeface="华文仿宋" panose="02010600040101010101" charset="-122"/>
              </a:rPr>
              <a:t>职业健康监护</a:t>
            </a:r>
            <a:endParaRPr lang="zh-CN" altLang="en-US" sz="2000" dirty="0">
              <a:ea typeface="华文仿宋" panose="02010600040101010101" charset="-122"/>
            </a:endParaRPr>
          </a:p>
        </p:txBody>
      </p:sp>
      <p:pic>
        <p:nvPicPr>
          <p:cNvPr id="345091" name="Picture 3"/>
          <p:cNvPicPr>
            <a:picLocks noGrp="1" noChangeAspect="1" noChangeArrowheads="1"/>
          </p:cNvPicPr>
          <p:nvPr>
            <p:ph idx="1"/>
          </p:nvPr>
        </p:nvPicPr>
        <p:blipFill>
          <a:blip r:embed="rId2" cstate="print"/>
          <a:stretch>
            <a:fillRect/>
          </a:stretch>
        </p:blipFill>
        <p:spPr>
          <a:xfrm>
            <a:off x="545465" y="1729105"/>
            <a:ext cx="7840980" cy="3069590"/>
          </a:xfrm>
        </p:spPr>
      </p:pic>
      <p:sp>
        <p:nvSpPr>
          <p:cNvPr id="4" name="灯片编号占位符 4"/>
          <p:cNvSpPr>
            <a:spLocks noGrp="1"/>
          </p:cNvSpPr>
          <p:nvPr>
            <p:ph type="sldNum" sz="quarter" idx="12"/>
          </p:nvPr>
        </p:nvSpPr>
        <p:spPr/>
        <p:txBody>
          <a:bodyPr/>
          <a:lstStyle/>
          <a:p>
            <a:fld id="{393D8325-00D9-44B8-9692-E8DEB550042B}" type="slidenum">
              <a:rPr lang="zh-CN" altLang="en-US"/>
              <a:t>99</a:t>
            </a:fld>
            <a:endParaRPr lang="en-US" altLang="zh-CN"/>
          </a:p>
        </p:txBody>
      </p:sp>
      <p:pic>
        <p:nvPicPr>
          <p:cNvPr id="5" name="Picture 3"/>
          <p:cNvPicPr>
            <a:picLocks noChangeAspect="1" noChangeArrowheads="1"/>
          </p:cNvPicPr>
          <p:nvPr/>
        </p:nvPicPr>
        <p:blipFill>
          <a:blip r:embed="rId2" cstate="print"/>
          <a:stretch>
            <a:fillRect/>
          </a:stretch>
        </p:blipFill>
        <p:spPr>
          <a:xfrm>
            <a:off x="683568" y="1772816"/>
            <a:ext cx="7840980" cy="3069590"/>
          </a:xfrm>
          <a:prstGeom prst="rect">
            <a:avLst/>
          </a:prstGeom>
          <a:noFill/>
          <a:ln w="9525">
            <a:noFill/>
          </a:ln>
        </p:spPr>
      </p:pic>
    </p:spTree>
  </p:cSld>
  <p:clrMapOvr>
    <a:masterClrMapping/>
  </p:clrMapOvr>
  <p:transition/>
</p:sld>
</file>

<file path=ppt/theme/theme1.xml><?xml version="1.0" encoding="utf-8"?>
<a:theme xmlns:a="http://schemas.openxmlformats.org/drawingml/2006/main" name="38">
  <a:themeElements>
    <a:clrScheme name="38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fontScheme name="3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CCCFF"/>
        </a:solidFill>
        <a:ln w="9525">
          <a:miter lim="800000"/>
        </a:ln>
        <a:scene3d>
          <a:camera prst="legacyPerspectiveBottom"/>
          <a:lightRig rig="legacyFlat3" dir="t"/>
        </a:scene3d>
        <a:sp3d extrusionH="887400" prstMaterial="legacyMatte">
          <a:bevelT w="13500" h="13500" prst="angle"/>
          <a:bevelB w="13500" h="13500" prst="angle"/>
          <a:extrusionClr>
            <a:srgbClr val="CCCCFF"/>
          </a:extrusionClr>
        </a:sp3d>
      </a:spPr>
      <a:bodyPr anchor="ctr">
        <a:flatTx/>
      </a:bodyPr>
      <a:lstStyle>
        <a:defPPr marL="342900" indent="-342900">
          <a:spcBef>
            <a:spcPct val="20000"/>
          </a:spcBef>
          <a:defRPr sz="5000" b="1" dirty="0">
            <a:solidFill>
              <a:srgbClr val="9900CC"/>
            </a:solidFill>
            <a:latin typeface="微软雅黑" panose="020B0503020204020204" pitchFamily="34" charset="-122"/>
            <a:ea typeface="微软雅黑" panose="020B0503020204020204" pitchFamily="34" charset="-122"/>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spPr>
      <a:bodyPr vert="horz" wrap="squar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2800" b="0"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txDef>
      <a:spPr bwMode="auto">
        <a:gradFill rotWithShape="1">
          <a:gsLst>
            <a:gs pos="0">
              <a:schemeClr val="bg1"/>
            </a:gs>
            <a:gs pos="100000">
              <a:srgbClr val="CCFFFF"/>
            </a:gs>
          </a:gsLst>
          <a:lin ang="5400000" scaled="1"/>
        </a:gradFill>
        <a:ln w="25400">
          <a:solidFill>
            <a:srgbClr val="CCFFFF"/>
          </a:solidFill>
          <a:miter lim="800000"/>
          <a:headEnd type="none" w="sm" len="sm"/>
          <a:tailEnd type="none" w="sm" len="sm"/>
        </a:ln>
      </a:spPr>
      <a:bodyPr lIns="90000" tIns="46800" rIns="90000" bIns="46800">
        <a:spAutoFit/>
      </a:bodyPr>
      <a:lstStyle>
        <a:defPPr algn="l" eaLnBrk="1" hangingPunct="1">
          <a:defRPr/>
        </a:defPPr>
      </a:lstStyle>
    </a:txDef>
  </a:objectDefaults>
  <a:extraClrSchemeLst>
    <a:extraClrScheme>
      <a:clrScheme name="38 1">
        <a:dk1>
          <a:srgbClr val="1C1C1C"/>
        </a:dk1>
        <a:lt1>
          <a:srgbClr val="FFFFFF"/>
        </a:lt1>
        <a:dk2>
          <a:srgbClr val="080808"/>
        </a:dk2>
        <a:lt2>
          <a:srgbClr val="DDDDDD"/>
        </a:lt2>
        <a:accent1>
          <a:srgbClr val="EE3516"/>
        </a:accent1>
        <a:accent2>
          <a:srgbClr val="F3BD33"/>
        </a:accent2>
        <a:accent3>
          <a:srgbClr val="FFFFFF"/>
        </a:accent3>
        <a:accent4>
          <a:srgbClr val="161616"/>
        </a:accent4>
        <a:accent5>
          <a:srgbClr val="F5AEAB"/>
        </a:accent5>
        <a:accent6>
          <a:srgbClr val="DCAB2D"/>
        </a:accent6>
        <a:hlink>
          <a:srgbClr val="AED925"/>
        </a:hlink>
        <a:folHlink>
          <a:srgbClr val="4E9D41"/>
        </a:folHlink>
      </a:clrScheme>
      <a:clrMap bg1="lt1" tx1="dk1" bg2="lt2" tx2="dk2" accent1="accent1" accent2="accent2" accent3="accent3" accent4="accent4" accent5="accent5" accent6="accent6" hlink="hlink" folHlink="folHlink"/>
    </a:extraClrScheme>
    <a:extraClrScheme>
      <a:clrScheme name="38 2">
        <a:dk1>
          <a:srgbClr val="1C1C1C"/>
        </a:dk1>
        <a:lt1>
          <a:srgbClr val="FFFFFF"/>
        </a:lt1>
        <a:dk2>
          <a:srgbClr val="080808"/>
        </a:dk2>
        <a:lt2>
          <a:srgbClr val="DDDDDD"/>
        </a:lt2>
        <a:accent1>
          <a:srgbClr val="25A757"/>
        </a:accent1>
        <a:accent2>
          <a:srgbClr val="8DA955"/>
        </a:accent2>
        <a:accent3>
          <a:srgbClr val="FFFFFF"/>
        </a:accent3>
        <a:accent4>
          <a:srgbClr val="161616"/>
        </a:accent4>
        <a:accent5>
          <a:srgbClr val="ACD0B4"/>
        </a:accent5>
        <a:accent6>
          <a:srgbClr val="7F994C"/>
        </a:accent6>
        <a:hlink>
          <a:srgbClr val="D5B35D"/>
        </a:hlink>
        <a:folHlink>
          <a:srgbClr val="B86A2A"/>
        </a:folHlink>
      </a:clrScheme>
      <a:clrMap bg1="lt1" tx1="dk1" bg2="lt2" tx2="dk2" accent1="accent1" accent2="accent2" accent3="accent3" accent4="accent4" accent5="accent5" accent6="accent6" hlink="hlink" folHlink="folHlink"/>
    </a:extraClrScheme>
    <a:extraClrScheme>
      <a:clrScheme name="38 3">
        <a:dk1>
          <a:srgbClr val="1C1C1C"/>
        </a:dk1>
        <a:lt1>
          <a:srgbClr val="FFFFFF"/>
        </a:lt1>
        <a:dk2>
          <a:srgbClr val="080808"/>
        </a:dk2>
        <a:lt2>
          <a:srgbClr val="DDDDDD"/>
        </a:lt2>
        <a:accent1>
          <a:srgbClr val="EFC119"/>
        </a:accent1>
        <a:accent2>
          <a:srgbClr val="8CCF49"/>
        </a:accent2>
        <a:accent3>
          <a:srgbClr val="FFFFFF"/>
        </a:accent3>
        <a:accent4>
          <a:srgbClr val="161616"/>
        </a:accent4>
        <a:accent5>
          <a:srgbClr val="F6DDAB"/>
        </a:accent5>
        <a:accent6>
          <a:srgbClr val="7EBB41"/>
        </a:accent6>
        <a:hlink>
          <a:srgbClr val="74D3FE"/>
        </a:hlink>
        <a:folHlink>
          <a:srgbClr val="3075A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科技宣讲">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穿越">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8656</Words>
  <Application>Microsoft Office PowerPoint</Application>
  <PresentationFormat>全屏显示(4:3)</PresentationFormat>
  <Paragraphs>679</Paragraphs>
  <Slides>117</Slides>
  <Notes>5</Notes>
  <HiddenSlides>0</HiddenSlides>
  <MMClips>0</MMClips>
  <ScaleCrop>false</ScaleCrop>
  <HeadingPairs>
    <vt:vector size="6" baseType="variant">
      <vt:variant>
        <vt:lpstr>主题</vt:lpstr>
      </vt:variant>
      <vt:variant>
        <vt:i4>2</vt:i4>
      </vt:variant>
      <vt:variant>
        <vt:lpstr>嵌入 OLE 服务器</vt:lpstr>
      </vt:variant>
      <vt:variant>
        <vt:i4>0</vt:i4>
      </vt:variant>
      <vt:variant>
        <vt:lpstr>幻灯片标题</vt:lpstr>
      </vt:variant>
      <vt:variant>
        <vt:i4>117</vt:i4>
      </vt:variant>
    </vt:vector>
  </HeadingPairs>
  <TitlesOfParts>
    <vt:vector size="119" baseType="lpstr">
      <vt:lpstr>38</vt:lpstr>
      <vt:lpstr>科技宣讲</vt:lpstr>
      <vt:lpstr>  放射卫生监督和典型案例 ---介入放射学和X射线影像诊断篇 </vt:lpstr>
      <vt:lpstr>内容</vt:lpstr>
      <vt:lpstr>PowerPoint 演示文稿</vt:lpstr>
      <vt:lpstr>辐射防护的概述</vt:lpstr>
      <vt:lpstr>辐射防护的概述 </vt:lpstr>
      <vt:lpstr>辐射防护的概述 </vt:lpstr>
      <vt:lpstr>辐射防护的概述 </vt:lpstr>
      <vt:lpstr>辐射防护的概述 </vt:lpstr>
      <vt:lpstr>介入放射学和X射线影像诊断的辐射危害因素</vt:lpstr>
      <vt:lpstr>PowerPoint 演示文稿</vt:lpstr>
      <vt:lpstr>PowerPoint 演示文稿</vt:lpstr>
      <vt:lpstr>PowerPoint 演示文稿</vt:lpstr>
      <vt:lpstr>PowerPoint 演示文稿</vt:lpstr>
      <vt:lpstr>机构管理 </vt:lpstr>
      <vt:lpstr>机构管理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射  线  有  害   非  请  勿  入</vt:lpstr>
      <vt:lpstr>问：医疗机构拟购置增加一台CT机，使用前应办哪些手续？</vt:lpstr>
      <vt:lpstr>机构管理</vt:lpstr>
      <vt:lpstr>PowerPoint 演示文稿</vt:lpstr>
      <vt:lpstr>PowerPoint 演示文稿</vt:lpstr>
      <vt:lpstr>机构管理 </vt:lpstr>
      <vt:lpstr>放射诊疗场所管理 </vt:lpstr>
      <vt:lpstr>PowerPoint 演示文稿</vt:lpstr>
      <vt:lpstr>介入机房和X射线影像诊断机房防护要求</vt:lpstr>
      <vt:lpstr>  介入机房和X射线影像诊断机房防护要求</vt:lpstr>
      <vt:lpstr>介入机房和X射线影像诊断机房防护要求</vt:lpstr>
      <vt:lpstr>放射诊疗场所管理 </vt:lpstr>
      <vt:lpstr>电离辐射警示标识和文字说明的要求</vt:lpstr>
      <vt:lpstr>PowerPoint 演示文稿</vt:lpstr>
      <vt:lpstr>PowerPoint 演示文稿</vt:lpstr>
      <vt:lpstr>  辐射水平、防护性能和工作质量性能检测要求</vt:lpstr>
      <vt:lpstr>PowerPoint 演示文稿</vt:lpstr>
      <vt:lpstr>PowerPoint 演示文稿</vt:lpstr>
      <vt:lpstr>PowerPoint 演示文稿</vt:lpstr>
      <vt:lpstr>放射诊疗设备性能检测结果中有个别项目不符合国家标准就可以判定设备不合格吗？检测项目中是否存在关键项？ </vt:lpstr>
      <vt:lpstr>安全防护装置</vt:lpstr>
      <vt:lpstr>操作要求</vt:lpstr>
      <vt:lpstr>PowerPoint 演示文稿</vt:lpstr>
      <vt:lpstr>PowerPoint 演示文稿</vt:lpstr>
      <vt:lpstr>PowerPoint 演示文稿</vt:lpstr>
      <vt:lpstr>PowerPoint 演示文稿</vt:lpstr>
      <vt:lpstr>受检者的防护要求的监督</vt:lpstr>
      <vt:lpstr>正当性判断</vt:lpstr>
      <vt:lpstr>PowerPoint 演示文稿</vt:lpstr>
      <vt:lpstr>PowerPoint 演示文稿</vt:lpstr>
      <vt:lpstr>PowerPoint 演示文稿</vt:lpstr>
      <vt:lpstr>从医院的角度看监督检查的目的</vt:lpstr>
      <vt:lpstr>怎么查？</vt:lpstr>
      <vt:lpstr>查什么？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档案管理要求</vt:lpstr>
      <vt:lpstr>PowerPoint 演示文稿</vt:lpstr>
      <vt:lpstr>个人剂量计佩带要求   </vt:lpstr>
      <vt:lpstr>放射工作人员的防护</vt:lpstr>
      <vt:lpstr>职业健康监护的要求 </vt:lpstr>
      <vt:lpstr>职业健康监护</vt:lpstr>
      <vt:lpstr>职业健康监护</vt:lpstr>
      <vt:lpstr>职业健康监护</vt:lpstr>
      <vt:lpstr>职业健康监护</vt:lpstr>
      <vt:lpstr>职业健康监护</vt:lpstr>
      <vt:lpstr>放射工作人员职业健康体检中发现白细胞低于正常值应怎么办？ </vt:lpstr>
      <vt:lpstr>PowerPoint 演示文稿</vt:lpstr>
      <vt:lpstr>1、违反放射诊疗许可的行为</vt:lpstr>
      <vt:lpstr>2、违反人员资质条件的行为</vt:lpstr>
      <vt:lpstr>3、违反建设项目审查规定的行为</vt:lpstr>
      <vt:lpstr>4、其他违反放射诊疗规定的行为</vt:lpstr>
      <vt:lpstr>PowerPoint 演示文稿</vt:lpstr>
      <vt:lpstr>案例</vt:lpstr>
      <vt:lpstr>PowerPoint 演示文稿</vt:lpstr>
      <vt:lpstr> 案例 </vt:lpstr>
      <vt:lpstr>PowerPoint 演示文稿</vt:lpstr>
      <vt:lpstr>PowerPoint 演示文稿</vt:lpstr>
      <vt:lpstr>案例</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微软用户</dc:creator>
  <cp:lastModifiedBy>jx</cp:lastModifiedBy>
  <cp:revision>355</cp:revision>
  <dcterms:created xsi:type="dcterms:W3CDTF">2014-03-08T13:21:00Z</dcterms:created>
  <dcterms:modified xsi:type="dcterms:W3CDTF">2020-08-25T07:31:39Z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2052-10.1.0.7520</vt:lpwstr>
  </property>
</Properties>
</file>